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857" r:id="rId3"/>
    <p:sldId id="895" r:id="rId4"/>
    <p:sldId id="872" r:id="rId5"/>
    <p:sldId id="875" r:id="rId6"/>
    <p:sldId id="873" r:id="rId7"/>
    <p:sldId id="878" r:id="rId8"/>
    <p:sldId id="883" r:id="rId9"/>
    <p:sldId id="879" r:id="rId10"/>
    <p:sldId id="884" r:id="rId11"/>
    <p:sldId id="885" r:id="rId12"/>
    <p:sldId id="886" r:id="rId13"/>
    <p:sldId id="888" r:id="rId14"/>
    <p:sldId id="889" r:id="rId15"/>
    <p:sldId id="890" r:id="rId16"/>
    <p:sldId id="891" r:id="rId17"/>
    <p:sldId id="887" r:id="rId18"/>
    <p:sldId id="880" r:id="rId19"/>
    <p:sldId id="892" r:id="rId20"/>
    <p:sldId id="830" r:id="rId21"/>
    <p:sldId id="881" r:id="rId22"/>
    <p:sldId id="899" r:id="rId23"/>
    <p:sldId id="900" r:id="rId24"/>
    <p:sldId id="902" r:id="rId25"/>
    <p:sldId id="897" r:id="rId26"/>
    <p:sldId id="896" r:id="rId27"/>
    <p:sldId id="903" r:id="rId28"/>
    <p:sldId id="898" r:id="rId29"/>
    <p:sldId id="882" r:id="rId30"/>
    <p:sldId id="832" r:id="rId31"/>
    <p:sldId id="8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705" autoAdjust="0"/>
  </p:normalViewPr>
  <p:slideViewPr>
    <p:cSldViewPr snapToGrid="0">
      <p:cViewPr>
        <p:scale>
          <a:sx n="75" d="100"/>
          <a:sy n="75" d="100"/>
        </p:scale>
        <p:origin x="1836"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10/13/2024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10/13/2024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10/13/2024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0" y="5483963"/>
            <a:ext cx="12192000" cy="931568"/>
          </a:xfrm>
        </p:spPr>
        <p:txBody>
          <a:bodyPr>
            <a:noAutofit/>
          </a:bodyPr>
          <a:lstStyle/>
          <a:p>
            <a:r>
              <a:rPr lang="en-US" sz="4400" dirty="0">
                <a:latin typeface="Calibri" panose="020F0502020204030204" pitchFamily="34" charset="0"/>
                <a:ea typeface="Calibri" panose="020F0502020204030204" pitchFamily="34" charset="0"/>
                <a:cs typeface="Calibri" panose="020F0502020204030204" pitchFamily="34" charset="0"/>
              </a:rPr>
              <a:t>Pan genomics and capturing genome variation</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10-14-24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Complex variants in the genome: structural variants</a:t>
            </a:r>
          </a:p>
        </p:txBody>
      </p:sp>
      <p:pic>
        <p:nvPicPr>
          <p:cNvPr id="11266" name="Picture 2" descr="figure 1">
            <a:extLst>
              <a:ext uri="{FF2B5EF4-FFF2-40B4-BE49-F238E27FC236}">
                <a16:creationId xmlns:a16="http://schemas.microsoft.com/office/drawing/2014/main" id="{DE33AF39-7D53-5897-DC01-B164D9808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973138"/>
            <a:ext cx="8521700" cy="56953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7DB872-EAEB-EE78-E3E9-C978D9882D26}"/>
              </a:ext>
            </a:extLst>
          </p:cNvPr>
          <p:cNvSpPr/>
          <p:nvPr/>
        </p:nvSpPr>
        <p:spPr>
          <a:xfrm>
            <a:off x="1422400" y="2552700"/>
            <a:ext cx="6400800" cy="3822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E6D406-64B4-417B-B6DB-B84AD2E3DDF4}"/>
              </a:ext>
            </a:extLst>
          </p:cNvPr>
          <p:cNvSpPr/>
          <p:nvPr/>
        </p:nvSpPr>
        <p:spPr>
          <a:xfrm>
            <a:off x="1422400" y="4309206"/>
            <a:ext cx="6400800" cy="2066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43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Whole genome resequencing</a:t>
            </a:r>
          </a:p>
        </p:txBody>
      </p:sp>
      <p:pic>
        <p:nvPicPr>
          <p:cNvPr id="2" name="Picture 2">
            <a:extLst>
              <a:ext uri="{FF2B5EF4-FFF2-40B4-BE49-F238E27FC236}">
                <a16:creationId xmlns:a16="http://schemas.microsoft.com/office/drawing/2014/main" id="{8EBC002F-A9B6-49E5-79D5-DF2CEDE67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81" b="7043"/>
          <a:stretch/>
        </p:blipFill>
        <p:spPr bwMode="auto">
          <a:xfrm>
            <a:off x="1769737" y="902885"/>
            <a:ext cx="8504563" cy="48777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8116B1-86BC-78D5-04A3-55F209E4CEDA}"/>
              </a:ext>
            </a:extLst>
          </p:cNvPr>
          <p:cNvSpPr txBox="1"/>
          <p:nvPr/>
        </p:nvSpPr>
        <p:spPr>
          <a:xfrm>
            <a:off x="4780278" y="6114177"/>
            <a:ext cx="2050818" cy="369332"/>
          </a:xfrm>
          <a:prstGeom prst="rect">
            <a:avLst/>
          </a:prstGeom>
          <a:noFill/>
        </p:spPr>
        <p:txBody>
          <a:bodyPr wrap="none" rtlCol="0">
            <a:spAutoFit/>
          </a:bodyPr>
          <a:lstStyle/>
          <a:p>
            <a:r>
              <a:rPr lang="en-US" dirty="0"/>
              <a:t>Reference genome</a:t>
            </a:r>
          </a:p>
        </p:txBody>
      </p:sp>
    </p:spTree>
    <p:extLst>
      <p:ext uri="{BB962C8B-B14F-4D97-AF65-F5344CB8AC3E}">
        <p14:creationId xmlns:p14="http://schemas.microsoft.com/office/powerpoint/2010/main" val="282416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much coverage do we need?</a:t>
            </a:r>
          </a:p>
        </p:txBody>
      </p:sp>
      <p:sp>
        <p:nvSpPr>
          <p:cNvPr id="2" name="Content Placeholder 2">
            <a:extLst>
              <a:ext uri="{FF2B5EF4-FFF2-40B4-BE49-F238E27FC236}">
                <a16:creationId xmlns:a16="http://schemas.microsoft.com/office/drawing/2014/main" id="{5777C61A-DA04-29B4-E9DB-12FFEEE14D41}"/>
              </a:ext>
            </a:extLst>
          </p:cNvPr>
          <p:cNvSpPr>
            <a:spLocks noGrp="1"/>
          </p:cNvSpPr>
          <p:nvPr>
            <p:ph idx="1"/>
          </p:nvPr>
        </p:nvSpPr>
        <p:spPr>
          <a:xfrm>
            <a:off x="60034" y="978268"/>
            <a:ext cx="5016499" cy="431064"/>
          </a:xfrm>
        </p:spPr>
        <p:txBody>
          <a:bodyPr>
            <a:normAutofit fontScale="77500" lnSpcReduction="20000"/>
          </a:bodyPr>
          <a:lstStyle/>
          <a:p>
            <a:pPr marL="0" indent="0">
              <a:buNone/>
            </a:pPr>
            <a:r>
              <a:rPr lang="en-US" dirty="0">
                <a:latin typeface="Calibri" panose="020F0502020204030204" pitchFamily="34" charset="0"/>
                <a:ea typeface="Calibri" panose="020F0502020204030204" pitchFamily="34" charset="0"/>
                <a:cs typeface="Calibri" panose="020F0502020204030204" pitchFamily="34" charset="0"/>
              </a:rPr>
              <a:t>How much sequencing data do you need? </a:t>
            </a:r>
          </a:p>
        </p:txBody>
      </p:sp>
      <p:pic>
        <p:nvPicPr>
          <p:cNvPr id="3" name="Picture 2" descr="Tablet Screenshots : Information &amp; Computational Sciences">
            <a:extLst>
              <a:ext uri="{FF2B5EF4-FFF2-40B4-BE49-F238E27FC236}">
                <a16:creationId xmlns:a16="http://schemas.microsoft.com/office/drawing/2014/main" id="{399030FE-C6DC-C7F7-86CC-634945493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54" t="23903" r="3125" b="14252"/>
          <a:stretch/>
        </p:blipFill>
        <p:spPr bwMode="auto">
          <a:xfrm>
            <a:off x="5076533" y="1122941"/>
            <a:ext cx="7108519" cy="454125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0504425-9EB1-36BD-8518-19BD904430C0}"/>
              </a:ext>
            </a:extLst>
          </p:cNvPr>
          <p:cNvSpPr txBox="1">
            <a:spLocks/>
          </p:cNvSpPr>
          <p:nvPr/>
        </p:nvSpPr>
        <p:spPr>
          <a:xfrm>
            <a:off x="60034" y="1493978"/>
            <a:ext cx="4905666" cy="5103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800" b="1" dirty="0">
                <a:latin typeface="Calibri" panose="020F0502020204030204" pitchFamily="34" charset="0"/>
                <a:ea typeface="Calibri" panose="020F0502020204030204" pitchFamily="34" charset="0"/>
                <a:cs typeface="Calibri" panose="020F0502020204030204" pitchFamily="34" charset="0"/>
              </a:rPr>
              <a:t>Skim coverage </a:t>
            </a:r>
            <a:r>
              <a:rPr lang="en-US" sz="1800" dirty="0">
                <a:latin typeface="Calibri" panose="020F0502020204030204" pitchFamily="34" charset="0"/>
                <a:ea typeface="Calibri" panose="020F0502020204030204" pitchFamily="34" charset="0"/>
                <a:cs typeface="Calibri" panose="020F0502020204030204" pitchFamily="34" charset="0"/>
              </a:rPr>
              <a:t>(e.g., 0.5-2x) is suitable for population studies where the goal is to estimate allele frequencies, identify large structural variants, or perform genome-wide association studies (GWAS) across many individuals without needing full, accurate individual genomes.</a:t>
            </a:r>
          </a:p>
          <a:p>
            <a:pPr marL="0" indent="0">
              <a:spcAft>
                <a:spcPts val="600"/>
              </a:spcAft>
              <a:buNone/>
            </a:pPr>
            <a:r>
              <a:rPr lang="en-US" sz="1800" b="1" dirty="0">
                <a:latin typeface="Calibri" panose="020F0502020204030204" pitchFamily="34" charset="0"/>
                <a:ea typeface="Calibri" panose="020F0502020204030204" pitchFamily="34" charset="0"/>
                <a:cs typeface="Calibri" panose="020F0502020204030204" pitchFamily="34" charset="0"/>
              </a:rPr>
              <a:t>Low coverage </a:t>
            </a:r>
            <a:r>
              <a:rPr lang="en-US" sz="1800" dirty="0">
                <a:latin typeface="Calibri" panose="020F0502020204030204" pitchFamily="34" charset="0"/>
                <a:ea typeface="Calibri" panose="020F0502020204030204" pitchFamily="34" charset="0"/>
                <a:cs typeface="Calibri" panose="020F0502020204030204" pitchFamily="34" charset="0"/>
              </a:rPr>
              <a:t>(e.g., 5-15x) is used for identifying SNPs and performing genetic mapping when the focus is on detecting variants across the genome with moderate confidence, balancing cost and coverage for larger sample sizes.</a:t>
            </a:r>
          </a:p>
          <a:p>
            <a:pPr marL="0" indent="0">
              <a:spcAft>
                <a:spcPts val="600"/>
              </a:spcAft>
              <a:buNone/>
            </a:pPr>
            <a:r>
              <a:rPr lang="en-US" sz="1800" b="1" dirty="0">
                <a:latin typeface="Calibri" panose="020F0502020204030204" pitchFamily="34" charset="0"/>
                <a:ea typeface="Calibri" panose="020F0502020204030204" pitchFamily="34" charset="0"/>
                <a:cs typeface="Calibri" panose="020F0502020204030204" pitchFamily="34" charset="0"/>
              </a:rPr>
              <a:t>High coverage </a:t>
            </a:r>
            <a:r>
              <a:rPr lang="en-US" sz="1800" dirty="0">
                <a:latin typeface="Calibri" panose="020F0502020204030204" pitchFamily="34" charset="0"/>
                <a:ea typeface="Calibri" panose="020F0502020204030204" pitchFamily="34" charset="0"/>
                <a:cs typeface="Calibri" panose="020F0502020204030204" pitchFamily="34" charset="0"/>
              </a:rPr>
              <a:t>(e.g., 30x or more) is necessary for de novo genome assembly, variant calling with high accuracy, or detecting rare variants in individual genomes, as it provides deep data for precise analysis of small variants like SNPs, indels, and structural variations. Also clinical applications.</a:t>
            </a:r>
          </a:p>
        </p:txBody>
      </p:sp>
    </p:spTree>
    <p:extLst>
      <p:ext uri="{BB962C8B-B14F-4D97-AF65-F5344CB8AC3E}">
        <p14:creationId xmlns:p14="http://schemas.microsoft.com/office/powerpoint/2010/main" val="55237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Reduced representation sequencing: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RADseq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and GBS</a:t>
            </a:r>
          </a:p>
        </p:txBody>
      </p:sp>
      <p:sp>
        <p:nvSpPr>
          <p:cNvPr id="2" name="Rectangle 1">
            <a:extLst>
              <a:ext uri="{FF2B5EF4-FFF2-40B4-BE49-F238E27FC236}">
                <a16:creationId xmlns:a16="http://schemas.microsoft.com/office/drawing/2014/main" id="{0BAA1477-A639-8A9C-66DB-1B9501A97776}"/>
              </a:ext>
            </a:extLst>
          </p:cNvPr>
          <p:cNvSpPr/>
          <p:nvPr/>
        </p:nvSpPr>
        <p:spPr>
          <a:xfrm>
            <a:off x="182646" y="1441450"/>
            <a:ext cx="11849100" cy="203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50E70F-7DE7-5656-4319-F1ABFFA39C65}"/>
              </a:ext>
            </a:extLst>
          </p:cNvPr>
          <p:cNvSpPr txBox="1"/>
          <p:nvPr/>
        </p:nvSpPr>
        <p:spPr>
          <a:xfrm>
            <a:off x="5699125" y="1065768"/>
            <a:ext cx="1257300" cy="369332"/>
          </a:xfrm>
          <a:prstGeom prst="rect">
            <a:avLst/>
          </a:prstGeom>
          <a:noFill/>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Genome</a:t>
            </a:r>
            <a:endParaRPr lang="en-US" dirty="0"/>
          </a:p>
        </p:txBody>
      </p:sp>
      <p:sp>
        <p:nvSpPr>
          <p:cNvPr id="5" name="Rectangle 4">
            <a:extLst>
              <a:ext uri="{FF2B5EF4-FFF2-40B4-BE49-F238E27FC236}">
                <a16:creationId xmlns:a16="http://schemas.microsoft.com/office/drawing/2014/main" id="{C0679897-542A-7D3B-EFF8-5388096F0869}"/>
              </a:ext>
            </a:extLst>
          </p:cNvPr>
          <p:cNvSpPr/>
          <p:nvPr/>
        </p:nvSpPr>
        <p:spPr>
          <a:xfrm>
            <a:off x="546100" y="1441450"/>
            <a:ext cx="260350" cy="2032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749CE3-1CA4-11BC-6EC2-C1BB422264A5}"/>
              </a:ext>
            </a:extLst>
          </p:cNvPr>
          <p:cNvSpPr/>
          <p:nvPr/>
        </p:nvSpPr>
        <p:spPr>
          <a:xfrm>
            <a:off x="4660900" y="1441450"/>
            <a:ext cx="260350" cy="2032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3ACFF1-114A-693E-D43C-F4E8F999E74E}"/>
              </a:ext>
            </a:extLst>
          </p:cNvPr>
          <p:cNvSpPr/>
          <p:nvPr/>
        </p:nvSpPr>
        <p:spPr>
          <a:xfrm>
            <a:off x="10248900" y="1435100"/>
            <a:ext cx="260350" cy="2032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16DAFE-69ED-F5B7-C5DF-E4A74E73839B}"/>
              </a:ext>
            </a:extLst>
          </p:cNvPr>
          <p:cNvCxnSpPr/>
          <p:nvPr/>
        </p:nvCxnSpPr>
        <p:spPr>
          <a:xfrm>
            <a:off x="546100" y="1820862"/>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BAE8F5A-3CD1-1A57-E247-2CC8A9CB5511}"/>
              </a:ext>
            </a:extLst>
          </p:cNvPr>
          <p:cNvCxnSpPr/>
          <p:nvPr/>
        </p:nvCxnSpPr>
        <p:spPr>
          <a:xfrm>
            <a:off x="546100" y="1927225"/>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5E01FDA-C206-86D2-51BF-D42A5462BC24}"/>
              </a:ext>
            </a:extLst>
          </p:cNvPr>
          <p:cNvCxnSpPr/>
          <p:nvPr/>
        </p:nvCxnSpPr>
        <p:spPr>
          <a:xfrm>
            <a:off x="546100" y="187483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3721B3D-A2E4-78D1-FBD1-7A1E0B6E286E}"/>
              </a:ext>
            </a:extLst>
          </p:cNvPr>
          <p:cNvCxnSpPr/>
          <p:nvPr/>
        </p:nvCxnSpPr>
        <p:spPr>
          <a:xfrm>
            <a:off x="546100" y="1992312"/>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BD4112-1998-10BE-BC53-C0EE64F7B176}"/>
              </a:ext>
            </a:extLst>
          </p:cNvPr>
          <p:cNvCxnSpPr/>
          <p:nvPr/>
        </p:nvCxnSpPr>
        <p:spPr>
          <a:xfrm>
            <a:off x="546100" y="2098675"/>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148772E-6143-40A2-F26E-EE5A3B2A8458}"/>
              </a:ext>
            </a:extLst>
          </p:cNvPr>
          <p:cNvCxnSpPr/>
          <p:nvPr/>
        </p:nvCxnSpPr>
        <p:spPr>
          <a:xfrm>
            <a:off x="546100" y="204628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77E6076-FBF3-CD9F-2231-C33478828237}"/>
              </a:ext>
            </a:extLst>
          </p:cNvPr>
          <p:cNvCxnSpPr/>
          <p:nvPr/>
        </p:nvCxnSpPr>
        <p:spPr>
          <a:xfrm>
            <a:off x="4641850" y="176688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B4ACDAF-0F28-EA85-1758-2240E74D5E20}"/>
              </a:ext>
            </a:extLst>
          </p:cNvPr>
          <p:cNvCxnSpPr/>
          <p:nvPr/>
        </p:nvCxnSpPr>
        <p:spPr>
          <a:xfrm>
            <a:off x="4641850" y="1873250"/>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4CD7DFD-A94F-63E5-C109-CC0FAF0ACD60}"/>
              </a:ext>
            </a:extLst>
          </p:cNvPr>
          <p:cNvCxnSpPr/>
          <p:nvPr/>
        </p:nvCxnSpPr>
        <p:spPr>
          <a:xfrm>
            <a:off x="4641850" y="1820862"/>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72374A3-7633-AE57-F47D-16D8C2A18F33}"/>
              </a:ext>
            </a:extLst>
          </p:cNvPr>
          <p:cNvCxnSpPr/>
          <p:nvPr/>
        </p:nvCxnSpPr>
        <p:spPr>
          <a:xfrm>
            <a:off x="4641850" y="193833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D33651B-8A35-5CE5-F930-7BAE40DA668D}"/>
              </a:ext>
            </a:extLst>
          </p:cNvPr>
          <p:cNvCxnSpPr/>
          <p:nvPr/>
        </p:nvCxnSpPr>
        <p:spPr>
          <a:xfrm>
            <a:off x="4641850" y="2044700"/>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AB883FC-8C86-B7C2-C197-5AD5B9D21E4C}"/>
              </a:ext>
            </a:extLst>
          </p:cNvPr>
          <p:cNvCxnSpPr/>
          <p:nvPr/>
        </p:nvCxnSpPr>
        <p:spPr>
          <a:xfrm>
            <a:off x="4641850" y="1992312"/>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D18F3EA-2822-C561-43E4-1CB2B053880A}"/>
              </a:ext>
            </a:extLst>
          </p:cNvPr>
          <p:cNvCxnSpPr/>
          <p:nvPr/>
        </p:nvCxnSpPr>
        <p:spPr>
          <a:xfrm>
            <a:off x="10229850" y="176688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D77483D-69B2-2E18-274B-4D5BF85CA2AD}"/>
              </a:ext>
            </a:extLst>
          </p:cNvPr>
          <p:cNvCxnSpPr/>
          <p:nvPr/>
        </p:nvCxnSpPr>
        <p:spPr>
          <a:xfrm>
            <a:off x="10229850" y="1873250"/>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B683601-143F-7DBD-44EF-6D90C4E065BE}"/>
              </a:ext>
            </a:extLst>
          </p:cNvPr>
          <p:cNvCxnSpPr/>
          <p:nvPr/>
        </p:nvCxnSpPr>
        <p:spPr>
          <a:xfrm>
            <a:off x="10229850" y="1820862"/>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BDC3F6C-2FD0-012F-7980-2177D05A9C47}"/>
              </a:ext>
            </a:extLst>
          </p:cNvPr>
          <p:cNvCxnSpPr/>
          <p:nvPr/>
        </p:nvCxnSpPr>
        <p:spPr>
          <a:xfrm>
            <a:off x="10229850" y="1938337"/>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7CE34B-7C9B-80E0-5440-8A7965CFDAE6}"/>
              </a:ext>
            </a:extLst>
          </p:cNvPr>
          <p:cNvCxnSpPr/>
          <p:nvPr/>
        </p:nvCxnSpPr>
        <p:spPr>
          <a:xfrm>
            <a:off x="10229850" y="2044700"/>
            <a:ext cx="279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76A8FC-5696-04CB-AC4C-2205D80ACF36}"/>
              </a:ext>
            </a:extLst>
          </p:cNvPr>
          <p:cNvCxnSpPr/>
          <p:nvPr/>
        </p:nvCxnSpPr>
        <p:spPr>
          <a:xfrm>
            <a:off x="10229850" y="1992312"/>
            <a:ext cx="27940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51CA005-6791-6A30-1704-7EE3657D03C9}"/>
              </a:ext>
            </a:extLst>
          </p:cNvPr>
          <p:cNvSpPr txBox="1"/>
          <p:nvPr/>
        </p:nvSpPr>
        <p:spPr>
          <a:xfrm>
            <a:off x="260350" y="3069402"/>
            <a:ext cx="11849100" cy="3170099"/>
          </a:xfrm>
          <a:prstGeom prst="rect">
            <a:avLst/>
          </a:prstGeom>
          <a:noFill/>
        </p:spPr>
        <p:txBody>
          <a:bodyPr wrap="square">
            <a:spAutoFit/>
          </a:bodyPr>
          <a:lstStyle/>
          <a:p>
            <a:r>
              <a:rPr lang="en-US" sz="2000" b="1" dirty="0" err="1">
                <a:latin typeface="Calibri" panose="020F0502020204030204" pitchFamily="34" charset="0"/>
                <a:ea typeface="Calibri" panose="020F0502020204030204" pitchFamily="34" charset="0"/>
                <a:cs typeface="Calibri" panose="020F0502020204030204" pitchFamily="34" charset="0"/>
              </a:rPr>
              <a:t>RADseq</a:t>
            </a:r>
            <a:r>
              <a:rPr lang="en-US" sz="2000" b="1" dirty="0">
                <a:latin typeface="Calibri" panose="020F0502020204030204" pitchFamily="34" charset="0"/>
                <a:ea typeface="Calibri" panose="020F0502020204030204" pitchFamily="34" charset="0"/>
                <a:cs typeface="Calibri" panose="020F0502020204030204" pitchFamily="34" charset="0"/>
              </a:rPr>
              <a:t> (Restriction site-associated DNA sequencing)</a:t>
            </a:r>
            <a:r>
              <a:rPr lang="en-US" sz="2000" dirty="0">
                <a:latin typeface="Calibri" panose="020F0502020204030204" pitchFamily="34" charset="0"/>
                <a:ea typeface="Calibri" panose="020F0502020204030204" pitchFamily="34" charset="0"/>
                <a:cs typeface="Calibri" panose="020F0502020204030204" pitchFamily="34" charset="0"/>
              </a:rPr>
              <a:t> involves cutting DNA with restriction enzymes, sequencing the regions around the cut sites, and is used to identify and genotype genome-wide SNPs, especially in non-model organisms for population genetics, phylogenetics, and marker discovery.</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GBS (Genotyping by Sequencing)</a:t>
            </a:r>
            <a:r>
              <a:rPr lang="en-US" sz="2000" dirty="0">
                <a:latin typeface="Calibri" panose="020F0502020204030204" pitchFamily="34" charset="0"/>
                <a:ea typeface="Calibri" panose="020F0502020204030204" pitchFamily="34" charset="0"/>
                <a:cs typeface="Calibri" panose="020F0502020204030204" pitchFamily="34" charset="0"/>
              </a:rPr>
              <a:t> is a similar technique that uses restriction enzymes to reduce genome complexity, but with a simpler library preparation process, and is commonly used for high-throughput SNP genotyping in large populations for marker-assisted breeding, genetic mapping, and diversity studies.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Both methods are cost-effective for studying genetic variation in species with large or poorly characterized genomes.</a:t>
            </a:r>
          </a:p>
        </p:txBody>
      </p:sp>
    </p:spTree>
    <p:extLst>
      <p:ext uri="{BB962C8B-B14F-4D97-AF65-F5344CB8AC3E}">
        <p14:creationId xmlns:p14="http://schemas.microsoft.com/office/powerpoint/2010/main" val="380247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Calling single nucleotide polymorphisms (SNPs)</a:t>
            </a:r>
          </a:p>
        </p:txBody>
      </p:sp>
      <p:pic>
        <p:nvPicPr>
          <p:cNvPr id="2" name="Picture 2" descr="\\commons2.life.uiuc.edu\ming\Bob\prelim\SNP.png">
            <a:extLst>
              <a:ext uri="{FF2B5EF4-FFF2-40B4-BE49-F238E27FC236}">
                <a16:creationId xmlns:a16="http://schemas.microsoft.com/office/drawing/2014/main" id="{4E927C35-28B5-31C6-67FF-44182FA120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67" t="5333" r="1332" b="46665"/>
          <a:stretch/>
        </p:blipFill>
        <p:spPr bwMode="auto">
          <a:xfrm>
            <a:off x="29339" y="801444"/>
            <a:ext cx="12162661" cy="53834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057940-41B2-243C-FA16-2BB1D3A82A86}"/>
              </a:ext>
            </a:extLst>
          </p:cNvPr>
          <p:cNvSpPr/>
          <p:nvPr/>
        </p:nvSpPr>
        <p:spPr>
          <a:xfrm>
            <a:off x="3924300" y="801444"/>
            <a:ext cx="167891" cy="58025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E513DB-8917-7D39-C6F6-DAD57263CDB9}"/>
              </a:ext>
            </a:extLst>
          </p:cNvPr>
          <p:cNvSpPr txBox="1"/>
          <p:nvPr/>
        </p:nvSpPr>
        <p:spPr>
          <a:xfrm>
            <a:off x="4191578" y="6363662"/>
            <a:ext cx="2704521" cy="369332"/>
          </a:xfrm>
          <a:prstGeom prst="rect">
            <a:avLst/>
          </a:prstGeom>
          <a:noFill/>
        </p:spPr>
        <p:txBody>
          <a:bodyPr wrap="square" rtlCol="0">
            <a:spAutoFit/>
          </a:bodyPr>
          <a:lstStyle/>
          <a:p>
            <a:r>
              <a:rPr lang="en-US" dirty="0"/>
              <a:t>SNP A -&gt; C, CC or 1/1</a:t>
            </a:r>
          </a:p>
        </p:txBody>
      </p:sp>
    </p:spTree>
    <p:extLst>
      <p:ext uri="{BB962C8B-B14F-4D97-AF65-F5344CB8AC3E}">
        <p14:creationId xmlns:p14="http://schemas.microsoft.com/office/powerpoint/2010/main" val="341575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Homozygous vs heterozygous SNPs</a:t>
            </a:r>
          </a:p>
        </p:txBody>
      </p:sp>
      <p:pic>
        <p:nvPicPr>
          <p:cNvPr id="2" name="Picture 1" descr="\\commons2.life.uiuc.edu\ming\Bob\prelim\X_HSY.png">
            <a:extLst>
              <a:ext uri="{FF2B5EF4-FFF2-40B4-BE49-F238E27FC236}">
                <a16:creationId xmlns:a16="http://schemas.microsoft.com/office/drawing/2014/main" id="{287D2387-920A-1E12-AE32-20E8040F55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74" t="24898" r="15376" b="36436"/>
          <a:stretch/>
        </p:blipFill>
        <p:spPr bwMode="auto">
          <a:xfrm>
            <a:off x="195127" y="902885"/>
            <a:ext cx="11824137"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96E3C4E-342D-7713-00DE-3D5978378C68}"/>
              </a:ext>
            </a:extLst>
          </p:cNvPr>
          <p:cNvSpPr/>
          <p:nvPr/>
        </p:nvSpPr>
        <p:spPr>
          <a:xfrm>
            <a:off x="3911600" y="902885"/>
            <a:ext cx="167891" cy="58025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EAF730F-22A3-A3D9-C758-E1EB427A3A29}"/>
              </a:ext>
            </a:extLst>
          </p:cNvPr>
          <p:cNvSpPr txBox="1"/>
          <p:nvPr/>
        </p:nvSpPr>
        <p:spPr>
          <a:xfrm>
            <a:off x="4183096" y="5793626"/>
            <a:ext cx="3487704" cy="923330"/>
          </a:xfrm>
          <a:prstGeom prst="rect">
            <a:avLst/>
          </a:prstGeom>
          <a:noFill/>
        </p:spPr>
        <p:txBody>
          <a:bodyPr wrap="square" rtlCol="0">
            <a:spAutoFit/>
          </a:bodyPr>
          <a:lstStyle/>
          <a:p>
            <a:r>
              <a:rPr lang="en-US" dirty="0"/>
              <a:t>Heterozygous SNP, one allele matches the reference, the other doesn’t. A/C or 0/1 </a:t>
            </a:r>
          </a:p>
        </p:txBody>
      </p:sp>
    </p:spTree>
    <p:extLst>
      <p:ext uri="{BB962C8B-B14F-4D97-AF65-F5344CB8AC3E}">
        <p14:creationId xmlns:p14="http://schemas.microsoft.com/office/powerpoint/2010/main" val="651584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Calling small insertions/deletions (indels)</a:t>
            </a:r>
          </a:p>
        </p:txBody>
      </p:sp>
      <p:pic>
        <p:nvPicPr>
          <p:cNvPr id="2" name="Picture 2" descr="\\commons2.life.uiuc.edu\ming\Bob\prelim\InDel.png">
            <a:extLst>
              <a:ext uri="{FF2B5EF4-FFF2-40B4-BE49-F238E27FC236}">
                <a16:creationId xmlns:a16="http://schemas.microsoft.com/office/drawing/2014/main" id="{BDB888AF-51CC-1C9D-F751-E8F928BC63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68" t="1484" r="1328" b="48906"/>
          <a:stretch/>
        </p:blipFill>
        <p:spPr bwMode="auto">
          <a:xfrm>
            <a:off x="248115" y="787657"/>
            <a:ext cx="11718161" cy="53609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F1A21F-F1AF-83F0-78E3-585249F8B5B9}"/>
              </a:ext>
            </a:extLst>
          </p:cNvPr>
          <p:cNvSpPr/>
          <p:nvPr/>
        </p:nvSpPr>
        <p:spPr>
          <a:xfrm>
            <a:off x="7878092" y="1803559"/>
            <a:ext cx="186408" cy="4953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A50743-FCA5-BABE-148D-5B12C0DE6A87}"/>
              </a:ext>
            </a:extLst>
          </p:cNvPr>
          <p:cNvSpPr txBox="1"/>
          <p:nvPr/>
        </p:nvSpPr>
        <p:spPr>
          <a:xfrm>
            <a:off x="8312614" y="6148606"/>
            <a:ext cx="2647485" cy="646331"/>
          </a:xfrm>
          <a:prstGeom prst="rect">
            <a:avLst/>
          </a:prstGeom>
          <a:noFill/>
        </p:spPr>
        <p:txBody>
          <a:bodyPr wrap="square" rtlCol="0">
            <a:spAutoFit/>
          </a:bodyPr>
          <a:lstStyle/>
          <a:p>
            <a:r>
              <a:rPr lang="en-US" dirty="0"/>
              <a:t>Indel (in this case a deletion) C </a:t>
            </a:r>
            <a:r>
              <a:rPr lang="en-US" dirty="0">
                <a:sym typeface="Wingdings" panose="05000000000000000000" pitchFamily="2" charset="2"/>
              </a:rPr>
              <a:t></a:t>
            </a:r>
            <a:r>
              <a:rPr lang="en-US" dirty="0"/>
              <a:t> N/A</a:t>
            </a:r>
          </a:p>
        </p:txBody>
      </p:sp>
    </p:spTree>
    <p:extLst>
      <p:ext uri="{BB962C8B-B14F-4D97-AF65-F5344CB8AC3E}">
        <p14:creationId xmlns:p14="http://schemas.microsoft.com/office/powerpoint/2010/main" val="155628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Identifying variants using short read data: GATK</a:t>
            </a:r>
          </a:p>
        </p:txBody>
      </p:sp>
      <p:pic>
        <p:nvPicPr>
          <p:cNvPr id="2" name="Picture 2">
            <a:extLst>
              <a:ext uri="{FF2B5EF4-FFF2-40B4-BE49-F238E27FC236}">
                <a16:creationId xmlns:a16="http://schemas.microsoft.com/office/drawing/2014/main" id="{BD377D91-F5E1-EA94-868D-365253BF5DB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088"/>
          <a:stretch/>
        </p:blipFill>
        <p:spPr bwMode="auto">
          <a:xfrm>
            <a:off x="906546" y="1266031"/>
            <a:ext cx="10401300" cy="494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95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File format for showing variants: VCF </a:t>
            </a:r>
          </a:p>
        </p:txBody>
      </p:sp>
      <p:pic>
        <p:nvPicPr>
          <p:cNvPr id="2" name="Picture 2" descr="Plz suggest me How to analysis *.vcf file obtained from next gen  sequencing/ gene paneling?">
            <a:extLst>
              <a:ext uri="{FF2B5EF4-FFF2-40B4-BE49-F238E27FC236}">
                <a16:creationId xmlns:a16="http://schemas.microsoft.com/office/drawing/2014/main" id="{354465F5-593D-4BF0-E149-7A28300DB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546" y="903951"/>
            <a:ext cx="7119382" cy="58526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5CF362-5EFE-ADC5-1A31-22BD0E27D214}"/>
              </a:ext>
            </a:extLst>
          </p:cNvPr>
          <p:cNvSpPr txBox="1"/>
          <p:nvPr/>
        </p:nvSpPr>
        <p:spPr>
          <a:xfrm>
            <a:off x="9258838" y="4202014"/>
            <a:ext cx="2325738" cy="2554545"/>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0/0 = reference</a:t>
            </a:r>
          </a:p>
          <a:p>
            <a:r>
              <a:rPr lang="en-US" sz="2000" dirty="0">
                <a:latin typeface="Calibri" panose="020F0502020204030204" pitchFamily="34" charset="0"/>
                <a:ea typeface="Calibri" panose="020F0502020204030204" pitchFamily="34" charset="0"/>
                <a:cs typeface="Calibri" panose="020F0502020204030204" pitchFamily="34" charset="0"/>
              </a:rPr>
              <a:t>(A/A)</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0/1 = hemizygous</a:t>
            </a:r>
          </a:p>
          <a:p>
            <a:r>
              <a:rPr lang="en-US" sz="2000" dirty="0">
                <a:latin typeface="Calibri" panose="020F0502020204030204" pitchFamily="34" charset="0"/>
                <a:ea typeface="Calibri" panose="020F0502020204030204" pitchFamily="34" charset="0"/>
                <a:cs typeface="Calibri" panose="020F0502020204030204" pitchFamily="34" charset="0"/>
              </a:rPr>
              <a:t>(A/C)</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1/1 = Alternate</a:t>
            </a:r>
          </a:p>
          <a:p>
            <a:r>
              <a:rPr lang="en-US" sz="2000" dirty="0">
                <a:latin typeface="Calibri" panose="020F0502020204030204" pitchFamily="34" charset="0"/>
                <a:ea typeface="Calibri" panose="020F0502020204030204" pitchFamily="34" charset="0"/>
                <a:cs typeface="Calibri" panose="020F0502020204030204" pitchFamily="34" charset="0"/>
              </a:rPr>
              <a:t>(C/C)</a:t>
            </a:r>
          </a:p>
        </p:txBody>
      </p:sp>
      <p:pic>
        <p:nvPicPr>
          <p:cNvPr id="4" name="Picture 2" descr="Paula Red Apple - The FruitGuys">
            <a:extLst>
              <a:ext uri="{FF2B5EF4-FFF2-40B4-BE49-F238E27FC236}">
                <a16:creationId xmlns:a16="http://schemas.microsoft.com/office/drawing/2014/main" id="{64C8977E-31AA-8FF2-450E-1C24DFBF19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6395" y="2887999"/>
            <a:ext cx="896628" cy="7986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812BDD-F98B-55BF-DCA7-BBB4733DA547}"/>
              </a:ext>
            </a:extLst>
          </p:cNvPr>
          <p:cNvSpPr txBox="1"/>
          <p:nvPr/>
        </p:nvSpPr>
        <p:spPr>
          <a:xfrm>
            <a:off x="8260309" y="3686676"/>
            <a:ext cx="1828799" cy="400110"/>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Reference = AA</a:t>
            </a:r>
          </a:p>
        </p:txBody>
      </p:sp>
      <p:sp>
        <p:nvSpPr>
          <p:cNvPr id="8" name="TextBox 7">
            <a:extLst>
              <a:ext uri="{FF2B5EF4-FFF2-40B4-BE49-F238E27FC236}">
                <a16:creationId xmlns:a16="http://schemas.microsoft.com/office/drawing/2014/main" id="{07B5191F-5E64-CEAD-79F4-442F7D3A2D03}"/>
              </a:ext>
            </a:extLst>
          </p:cNvPr>
          <p:cNvSpPr txBox="1"/>
          <p:nvPr/>
        </p:nvSpPr>
        <p:spPr>
          <a:xfrm>
            <a:off x="10223500" y="3686676"/>
            <a:ext cx="1968500" cy="400110"/>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Alternative = CC</a:t>
            </a:r>
          </a:p>
        </p:txBody>
      </p:sp>
      <p:pic>
        <p:nvPicPr>
          <p:cNvPr id="9" name="Picture 4" descr="229,211 Green Apple Stock Photos, Pictures &amp; Royalty-Free Images - iStock">
            <a:extLst>
              <a:ext uri="{FF2B5EF4-FFF2-40B4-BE49-F238E27FC236}">
                <a16:creationId xmlns:a16="http://schemas.microsoft.com/office/drawing/2014/main" id="{AF1DEF27-21F1-48CF-A374-36E8895309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3977" y="2919130"/>
            <a:ext cx="767546" cy="76754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
            <a:extLst>
              <a:ext uri="{FF2B5EF4-FFF2-40B4-BE49-F238E27FC236}">
                <a16:creationId xmlns:a16="http://schemas.microsoft.com/office/drawing/2014/main" id="{9C2ADF41-6CD6-7B8A-6FF5-58FDBE8EB4E2}"/>
              </a:ext>
            </a:extLst>
          </p:cNvPr>
          <p:cNvSpPr>
            <a:spLocks noChangeArrowheads="1"/>
          </p:cNvSpPr>
          <p:nvPr/>
        </p:nvSpPr>
        <p:spPr bwMode="auto">
          <a:xfrm>
            <a:off x="7946073" y="1058029"/>
            <a:ext cx="423898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Variant Call Format</a:t>
            </a:r>
            <a:r>
              <a:rPr lang="en-US" altLang="en-US" b="1" dirty="0">
                <a:latin typeface="Calibri" panose="020F0502020204030204" pitchFamily="34" charset="0"/>
                <a:ea typeface="Calibri" panose="020F0502020204030204" pitchFamily="34" charset="0"/>
                <a:cs typeface="Calibri" panose="020F0502020204030204" pitchFamily="34" charset="0"/>
              </a:rPr>
              <a:t> </a:t>
            </a:r>
            <a:r>
              <a:rPr lang="en-US" altLang="en-US" dirty="0">
                <a:latin typeface="Calibri" panose="020F0502020204030204" pitchFamily="34" charset="0"/>
                <a:ea typeface="Calibri" panose="020F0502020204030204" pitchFamily="34" charset="0"/>
                <a:cs typeface="Calibri" panose="020F0502020204030204" pitchFamily="34" charset="0"/>
              </a:rPr>
              <a:t>(</a:t>
            </a:r>
            <a:r>
              <a:rPr lang="en-US" altLang="en-US" b="1" dirty="0">
                <a:latin typeface="Calibri" panose="020F0502020204030204" pitchFamily="34" charset="0"/>
                <a:ea typeface="Calibri" panose="020F0502020204030204" pitchFamily="34" charset="0"/>
                <a:cs typeface="Calibri" panose="020F0502020204030204" pitchFamily="34" charset="0"/>
              </a:rPr>
              <a:t>VCF</a:t>
            </a:r>
            <a:r>
              <a:rPr lang="en-US" altLang="en-US" dirty="0">
                <a:latin typeface="Calibri" panose="020F0502020204030204" pitchFamily="34" charset="0"/>
                <a:ea typeface="Calibri" panose="020F0502020204030204" pitchFamily="34" charset="0"/>
                <a:cs typeface="Calibri" panose="020F0502020204030204" pitchFamily="34" charset="0"/>
              </a:rPr>
              <a:t>) is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used to store information about genetic variants such as SNPs, indels, and structural variations detected in genome sequencing data.</a:t>
            </a:r>
          </a:p>
        </p:txBody>
      </p:sp>
    </p:spTree>
    <p:extLst>
      <p:ext uri="{BB962C8B-B14F-4D97-AF65-F5344CB8AC3E}">
        <p14:creationId xmlns:p14="http://schemas.microsoft.com/office/powerpoint/2010/main" val="68172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Resequencing provides a poor estimate of true genetic variance</a:t>
            </a:r>
          </a:p>
        </p:txBody>
      </p:sp>
      <p:sp>
        <p:nvSpPr>
          <p:cNvPr id="13" name="TextBox 12">
            <a:extLst>
              <a:ext uri="{FF2B5EF4-FFF2-40B4-BE49-F238E27FC236}">
                <a16:creationId xmlns:a16="http://schemas.microsoft.com/office/drawing/2014/main" id="{ED865E2E-21BD-2610-ECBB-652E0C726DCF}"/>
              </a:ext>
            </a:extLst>
          </p:cNvPr>
          <p:cNvSpPr txBox="1"/>
          <p:nvPr/>
        </p:nvSpPr>
        <p:spPr>
          <a:xfrm>
            <a:off x="442685" y="2113570"/>
            <a:ext cx="11742368" cy="3939540"/>
          </a:xfrm>
          <a:prstGeom prst="rect">
            <a:avLst/>
          </a:prstGeom>
          <a:noFill/>
        </p:spPr>
        <p:txBody>
          <a:bodyPr wrap="square" rtlCol="0">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Reference bias: </a:t>
            </a:r>
            <a:r>
              <a:rPr lang="en-US" sz="2000" dirty="0">
                <a:latin typeface="Calibri" panose="020F0502020204030204" pitchFamily="34" charset="0"/>
                <a:ea typeface="Calibri" panose="020F0502020204030204" pitchFamily="34" charset="0"/>
                <a:cs typeface="Calibri" panose="020F0502020204030204" pitchFamily="34" charset="0"/>
              </a:rPr>
              <a:t>Reference-based sequencing aligns reads to a single reference genome, which can miss or misinterpret variants not present in that reference, leading to underrepresentation of genetic diversity, especially in structurally variable regions.</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Limited variant detection</a:t>
            </a:r>
            <a:r>
              <a:rPr lang="en-US" sz="2000" dirty="0">
                <a:latin typeface="Calibri" panose="020F0502020204030204" pitchFamily="34" charset="0"/>
                <a:ea typeface="Calibri" panose="020F0502020204030204" pitchFamily="34" charset="0"/>
                <a:cs typeface="Calibri" panose="020F0502020204030204" pitchFamily="34" charset="0"/>
              </a:rPr>
              <a:t>: It may fail to capture large structural variations, gene content differences, or novel sequences that exist in other populations or species but are absent in the reference genome.</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Incomplete representation of diversity: </a:t>
            </a:r>
            <a:r>
              <a:rPr lang="en-US" sz="2000" dirty="0" err="1">
                <a:latin typeface="Calibri" panose="020F0502020204030204" pitchFamily="34" charset="0"/>
                <a:ea typeface="Calibri" panose="020F0502020204030204" pitchFamily="34" charset="0"/>
                <a:cs typeface="Calibri" panose="020F0502020204030204" pitchFamily="34" charset="0"/>
              </a:rPr>
              <a:t>Pangenomics</a:t>
            </a:r>
            <a:r>
              <a:rPr lang="en-US" sz="2000" dirty="0">
                <a:latin typeface="Calibri" panose="020F0502020204030204" pitchFamily="34" charset="0"/>
                <a:ea typeface="Calibri" panose="020F0502020204030204" pitchFamily="34" charset="0"/>
                <a:cs typeface="Calibri" panose="020F0502020204030204" pitchFamily="34" charset="0"/>
              </a:rPr>
              <a:t>, which incorporates multiple genomes to represent the full genetic diversity of a species, provides a more comprehensive view, while reference-based approaches only show how individuals vary from a single genome, potentially overlooking unique genes or alleles.</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Poor performance with divergent populations: </a:t>
            </a:r>
            <a:r>
              <a:rPr lang="en-US" sz="2000" dirty="0">
                <a:latin typeface="Calibri" panose="020F0502020204030204" pitchFamily="34" charset="0"/>
                <a:ea typeface="Calibri" panose="020F0502020204030204" pitchFamily="34" charset="0"/>
                <a:cs typeface="Calibri" panose="020F0502020204030204" pitchFamily="34" charset="0"/>
              </a:rPr>
              <a:t>If the reference genome is from a population that is genetically distant from the sample being sequenced, reference-based analysis may struggle with alignment accuracy, leading to erroneous variant calls.</a:t>
            </a:r>
          </a:p>
        </p:txBody>
      </p:sp>
      <p:sp>
        <p:nvSpPr>
          <p:cNvPr id="3" name="TextBox 2">
            <a:extLst>
              <a:ext uri="{FF2B5EF4-FFF2-40B4-BE49-F238E27FC236}">
                <a16:creationId xmlns:a16="http://schemas.microsoft.com/office/drawing/2014/main" id="{60783F0C-290E-3F67-1AA4-9AB3282E2789}"/>
              </a:ext>
            </a:extLst>
          </p:cNvPr>
          <p:cNvSpPr txBox="1"/>
          <p:nvPr/>
        </p:nvSpPr>
        <p:spPr>
          <a:xfrm>
            <a:off x="2959100" y="1072041"/>
            <a:ext cx="7099300" cy="461665"/>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Whole genome resequencing has some limitations </a:t>
            </a:r>
            <a:endParaRPr lang="en-US" sz="2400" dirty="0"/>
          </a:p>
        </p:txBody>
      </p:sp>
    </p:spTree>
    <p:extLst>
      <p:ext uri="{BB962C8B-B14F-4D97-AF65-F5344CB8AC3E}">
        <p14:creationId xmlns:p14="http://schemas.microsoft.com/office/powerpoint/2010/main" val="169981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Announcements</a:t>
            </a:r>
          </a:p>
        </p:txBody>
      </p:sp>
      <p:sp>
        <p:nvSpPr>
          <p:cNvPr id="14" name="TextBox 13">
            <a:extLst>
              <a:ext uri="{FF2B5EF4-FFF2-40B4-BE49-F238E27FC236}">
                <a16:creationId xmlns:a16="http://schemas.microsoft.com/office/drawing/2014/main" id="{25127899-BAC4-BE2D-F239-BFB188C20B8B}"/>
              </a:ext>
            </a:extLst>
          </p:cNvPr>
          <p:cNvSpPr txBox="1"/>
          <p:nvPr/>
        </p:nvSpPr>
        <p:spPr>
          <a:xfrm>
            <a:off x="1919297" y="1282565"/>
            <a:ext cx="8657577" cy="830997"/>
          </a:xfrm>
          <a:prstGeom prst="rect">
            <a:avLst/>
          </a:prstGeom>
          <a:noFill/>
        </p:spPr>
        <p:txBody>
          <a:bodyPr wrap="square" rtlCol="0">
            <a:spAutoFit/>
          </a:bodyPr>
          <a:lstStyle/>
          <a:p>
            <a:pPr algn="ctr"/>
            <a:r>
              <a:rPr lang="en-US" sz="2400" dirty="0"/>
              <a:t>Take home exam 1 will be emailed after class today and will be due by 5 pm on Friday (10-18-24) via email (send as a word file)</a:t>
            </a:r>
          </a:p>
        </p:txBody>
      </p:sp>
      <p:sp>
        <p:nvSpPr>
          <p:cNvPr id="15" name="TextBox 14">
            <a:extLst>
              <a:ext uri="{FF2B5EF4-FFF2-40B4-BE49-F238E27FC236}">
                <a16:creationId xmlns:a16="http://schemas.microsoft.com/office/drawing/2014/main" id="{2FE5A58C-34BD-F563-E995-424E8C157A79}"/>
              </a:ext>
            </a:extLst>
          </p:cNvPr>
          <p:cNvSpPr txBox="1"/>
          <p:nvPr/>
        </p:nvSpPr>
        <p:spPr>
          <a:xfrm>
            <a:off x="1767211" y="2509620"/>
            <a:ext cx="8657577" cy="2308324"/>
          </a:xfrm>
          <a:prstGeom prst="rect">
            <a:avLst/>
          </a:prstGeom>
          <a:noFill/>
        </p:spPr>
        <p:txBody>
          <a:bodyPr wrap="square" rtlCol="0">
            <a:spAutoFit/>
          </a:bodyPr>
          <a:lstStyle/>
          <a:p>
            <a:pPr algn="ctr"/>
            <a:r>
              <a:rPr lang="en-US" sz="2400" dirty="0"/>
              <a:t>Please answer 3 of 4 questions comprehensively, providing clear explanations and rationales for your choices. </a:t>
            </a:r>
          </a:p>
          <a:p>
            <a:pPr algn="ctr"/>
            <a:r>
              <a:rPr lang="en-US" sz="2400" dirty="0"/>
              <a:t>Your answers should demonstrate critical thinking and integration of course material. </a:t>
            </a:r>
          </a:p>
          <a:p>
            <a:pPr algn="ctr"/>
            <a:r>
              <a:rPr lang="en-US" sz="2400" dirty="0"/>
              <a:t>Cite relevant research studies or reviews where applicable.</a:t>
            </a:r>
          </a:p>
          <a:p>
            <a:pPr algn="ctr"/>
            <a:r>
              <a:rPr lang="en-US" sz="2400" dirty="0"/>
              <a:t>Each essay should be approximately 0.5-1 page (single-spaced).</a:t>
            </a:r>
          </a:p>
        </p:txBody>
      </p:sp>
    </p:spTree>
    <p:extLst>
      <p:ext uri="{BB962C8B-B14F-4D97-AF65-F5344CB8AC3E}">
        <p14:creationId xmlns:p14="http://schemas.microsoft.com/office/powerpoint/2010/main" val="1960764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Short read data cannot accurately capture large scale structural variants</a:t>
            </a:r>
          </a:p>
        </p:txBody>
      </p:sp>
      <p:sp>
        <p:nvSpPr>
          <p:cNvPr id="4" name="Rectangle 1">
            <a:extLst>
              <a:ext uri="{FF2B5EF4-FFF2-40B4-BE49-F238E27FC236}">
                <a16:creationId xmlns:a16="http://schemas.microsoft.com/office/drawing/2014/main" id="{89C50EB9-F904-1B99-ECAA-767DDD9D8621}"/>
              </a:ext>
            </a:extLst>
          </p:cNvPr>
          <p:cNvSpPr>
            <a:spLocks noChangeArrowheads="1"/>
          </p:cNvSpPr>
          <p:nvPr/>
        </p:nvSpPr>
        <p:spPr bwMode="auto">
          <a:xfrm>
            <a:off x="116115" y="1283566"/>
            <a:ext cx="6451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Transposable elements</a:t>
            </a:r>
            <a:r>
              <a:rPr lang="en-US" altLang="en-US" sz="2400" dirty="0">
                <a:latin typeface="Calibri" panose="020F0502020204030204" pitchFamily="34" charset="0"/>
                <a:ea typeface="Calibri" panose="020F0502020204030204" pitchFamily="34" charset="0"/>
                <a:cs typeface="Calibri" panose="020F0502020204030204" pitchFamily="34" charset="0"/>
              </a:rPr>
              <a:t> underly many important  agronomic traits or interesting phenotypes, especially somatic mutations or sports</a:t>
            </a:r>
            <a:endPar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4" descr="Transposable elements and the plant pan-genomes - ScienceDirect">
            <a:extLst>
              <a:ext uri="{FF2B5EF4-FFF2-40B4-BE49-F238E27FC236}">
                <a16:creationId xmlns:a16="http://schemas.microsoft.com/office/drawing/2014/main" id="{DDF5DDC1-D52E-EC95-9E0E-D9EC6EA38D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24" y="3170896"/>
            <a:ext cx="6043386" cy="358566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himera | wein.plus Lexicon">
            <a:extLst>
              <a:ext uri="{FF2B5EF4-FFF2-40B4-BE49-F238E27FC236}">
                <a16:creationId xmlns:a16="http://schemas.microsoft.com/office/drawing/2014/main" id="{1A4F3E17-4F6E-CB94-5829-206695614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64" r="28603"/>
          <a:stretch/>
        </p:blipFill>
        <p:spPr bwMode="auto">
          <a:xfrm>
            <a:off x="6830476" y="1078139"/>
            <a:ext cx="51816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61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What is a pangenome? </a:t>
            </a:r>
          </a:p>
        </p:txBody>
      </p:sp>
      <p:sp>
        <p:nvSpPr>
          <p:cNvPr id="13" name="TextBox 12">
            <a:extLst>
              <a:ext uri="{FF2B5EF4-FFF2-40B4-BE49-F238E27FC236}">
                <a16:creationId xmlns:a16="http://schemas.microsoft.com/office/drawing/2014/main" id="{ED865E2E-21BD-2610-ECBB-652E0C726DCF}"/>
              </a:ext>
            </a:extLst>
          </p:cNvPr>
          <p:cNvSpPr txBox="1"/>
          <p:nvPr/>
        </p:nvSpPr>
        <p:spPr>
          <a:xfrm>
            <a:off x="906546" y="1143298"/>
            <a:ext cx="10096500" cy="5355312"/>
          </a:xfrm>
          <a:prstGeom prst="rect">
            <a:avLst/>
          </a:prstGeom>
          <a:noFill/>
        </p:spPr>
        <p:txBody>
          <a:bodyPr wrap="square" rtlCol="0">
            <a:spAutoFit/>
          </a:bodyPr>
          <a:lstStyle/>
          <a:p>
            <a:pPr>
              <a:spcAft>
                <a:spcPts val="1200"/>
              </a:spcAft>
            </a:pPr>
            <a:r>
              <a:rPr lang="en-US" sz="2400" dirty="0"/>
              <a:t>A </a:t>
            </a:r>
            <a:r>
              <a:rPr lang="en-US" sz="2400" b="1" dirty="0"/>
              <a:t>pangenome</a:t>
            </a:r>
            <a:r>
              <a:rPr lang="en-US" sz="2400" dirty="0"/>
              <a:t> represents the complete set of genes and genetic sequences found across all individuals of a species, encompassing both core sequences shared by all and variable sequences present in only some individuals.</a:t>
            </a:r>
          </a:p>
          <a:p>
            <a:pPr>
              <a:spcAft>
                <a:spcPts val="1200"/>
              </a:spcAft>
            </a:pPr>
            <a:r>
              <a:rPr lang="en-US" sz="2400" dirty="0"/>
              <a:t>It integrates multiple genome assemblies, capturing genetic diversity by including structural variations, insertions, deletions, and gene presence/absence that may be missed in a single reference genome.</a:t>
            </a:r>
          </a:p>
          <a:p>
            <a:pPr>
              <a:spcAft>
                <a:spcPts val="1200"/>
              </a:spcAft>
            </a:pPr>
            <a:r>
              <a:rPr lang="en-US" sz="2400" dirty="0"/>
              <a:t>The pangenome is often visualized as a graph, where nodes represent sequences, and paths through the graph represent individual genomes, highlighting both shared and divergent regions.</a:t>
            </a:r>
          </a:p>
          <a:p>
            <a:pPr>
              <a:spcAft>
                <a:spcPts val="1200"/>
              </a:spcAft>
            </a:pPr>
            <a:r>
              <a:rPr lang="en-US" sz="2400" dirty="0" err="1"/>
              <a:t>Pangenomics</a:t>
            </a:r>
            <a:r>
              <a:rPr lang="en-US" sz="2400" dirty="0"/>
              <a:t> provides a more comprehensive framework for studying evolutionary biology, population genetics, and the functional implications of genetic diversity within species.</a:t>
            </a:r>
          </a:p>
        </p:txBody>
      </p:sp>
    </p:spTree>
    <p:extLst>
      <p:ext uri="{BB962C8B-B14F-4D97-AF65-F5344CB8AC3E}">
        <p14:creationId xmlns:p14="http://schemas.microsoft.com/office/powerpoint/2010/main" val="548483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Constructing a pangenome</a:t>
            </a:r>
          </a:p>
        </p:txBody>
      </p:sp>
      <p:pic>
        <p:nvPicPr>
          <p:cNvPr id="24578" name="Picture 2" descr="Fig. 1">
            <a:extLst>
              <a:ext uri="{FF2B5EF4-FFF2-40B4-BE49-F238E27FC236}">
                <a16:creationId xmlns:a16="http://schemas.microsoft.com/office/drawing/2014/main" id="{873B8573-5821-5541-16A2-1CD002CC25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008" b="67593"/>
          <a:stretch/>
        </p:blipFill>
        <p:spPr bwMode="auto">
          <a:xfrm>
            <a:off x="160134" y="1015133"/>
            <a:ext cx="4709719" cy="3943545"/>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Fig. 1">
            <a:extLst>
              <a:ext uri="{FF2B5EF4-FFF2-40B4-BE49-F238E27FC236}">
                <a16:creationId xmlns:a16="http://schemas.microsoft.com/office/drawing/2014/main" id="{C554494F-4430-C109-3549-BFE095CD2D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418" b="76111"/>
          <a:stretch/>
        </p:blipFill>
        <p:spPr bwMode="auto">
          <a:xfrm>
            <a:off x="5116154" y="1760823"/>
            <a:ext cx="7075846" cy="29069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3879B530-79C8-8CE8-491E-CE385C443AAF}"/>
              </a:ext>
            </a:extLst>
          </p:cNvPr>
          <p:cNvSpPr>
            <a:spLocks noChangeArrowheads="1"/>
          </p:cNvSpPr>
          <p:nvPr/>
        </p:nvSpPr>
        <p:spPr bwMode="auto">
          <a:xfrm>
            <a:off x="160135" y="5097177"/>
            <a:ext cx="442456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Long read sequences (PacBio HiFi or Nanopore) are generated from multiple diverse individuals and assembled into contigs or scaffolds </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4F0944C-DC5B-4917-0163-67B3C8C4966B}"/>
              </a:ext>
            </a:extLst>
          </p:cNvPr>
          <p:cNvSpPr txBox="1"/>
          <p:nvPr/>
        </p:nvSpPr>
        <p:spPr>
          <a:xfrm>
            <a:off x="5486400" y="5097177"/>
            <a:ext cx="6096000" cy="1200329"/>
          </a:xfrm>
          <a:prstGeom prst="rect">
            <a:avLst/>
          </a:prstGeom>
          <a:no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The assembled genomes are compared to each other, revealing the </a:t>
            </a:r>
            <a:r>
              <a:rPr lang="en-US" b="1" dirty="0">
                <a:latin typeface="Calibri" panose="020F0502020204030204" pitchFamily="34" charset="0"/>
                <a:ea typeface="Calibri" panose="020F0502020204030204" pitchFamily="34" charset="0"/>
                <a:cs typeface="Calibri" panose="020F0502020204030204" pitchFamily="34" charset="0"/>
              </a:rPr>
              <a:t>full spectrum of sequence variation</a:t>
            </a:r>
            <a:r>
              <a:rPr lang="en-US" dirty="0">
                <a:latin typeface="Calibri" panose="020F0502020204030204" pitchFamily="34" charset="0"/>
                <a:ea typeface="Calibri" panose="020F0502020204030204" pitchFamily="34" charset="0"/>
                <a:cs typeface="Calibri" panose="020F0502020204030204" pitchFamily="34" charset="0"/>
              </a:rPr>
              <a:t>, including SNPs, indels, and structural variations. These differences highlight the genetic diversity present within the species.</a:t>
            </a:r>
          </a:p>
        </p:txBody>
      </p:sp>
    </p:spTree>
    <p:extLst>
      <p:ext uri="{BB962C8B-B14F-4D97-AF65-F5344CB8AC3E}">
        <p14:creationId xmlns:p14="http://schemas.microsoft.com/office/powerpoint/2010/main" val="47399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Constructing a pangenome</a:t>
            </a:r>
          </a:p>
        </p:txBody>
      </p:sp>
      <p:pic>
        <p:nvPicPr>
          <p:cNvPr id="25602" name="Picture 2" descr="Fig. 1">
            <a:extLst>
              <a:ext uri="{FF2B5EF4-FFF2-40B4-BE49-F238E27FC236}">
                <a16:creationId xmlns:a16="http://schemas.microsoft.com/office/drawing/2014/main" id="{855AF56B-4AB4-19B4-B543-72C41EEAB7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39" t="66667" r="55970" b="21647"/>
          <a:stretch/>
        </p:blipFill>
        <p:spPr bwMode="auto">
          <a:xfrm>
            <a:off x="7543680" y="5091416"/>
            <a:ext cx="4297566" cy="17273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1">
            <a:extLst>
              <a:ext uri="{FF2B5EF4-FFF2-40B4-BE49-F238E27FC236}">
                <a16:creationId xmlns:a16="http://schemas.microsoft.com/office/drawing/2014/main" id="{2614DABE-6D21-D72C-5472-BCA0D338D6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630" b="36851"/>
          <a:stretch/>
        </p:blipFill>
        <p:spPr bwMode="auto">
          <a:xfrm>
            <a:off x="487446" y="1038068"/>
            <a:ext cx="11468100" cy="3294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717B84-67D3-1EB9-8EE1-C2133A3495F1}"/>
              </a:ext>
            </a:extLst>
          </p:cNvPr>
          <p:cNvSpPr txBox="1"/>
          <p:nvPr/>
        </p:nvSpPr>
        <p:spPr>
          <a:xfrm>
            <a:off x="29339" y="4458346"/>
            <a:ext cx="6586454" cy="2308324"/>
          </a:xfrm>
          <a:prstGeom prst="rect">
            <a:avLst/>
          </a:prstGeom>
          <a:no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The multiple genome assemblies are computationally represented in a </a:t>
            </a:r>
            <a:r>
              <a:rPr lang="en-US" b="1" dirty="0">
                <a:latin typeface="Calibri" panose="020F0502020204030204" pitchFamily="34" charset="0"/>
                <a:ea typeface="Calibri" panose="020F0502020204030204" pitchFamily="34" charset="0"/>
                <a:cs typeface="Calibri" panose="020F0502020204030204" pitchFamily="34" charset="0"/>
              </a:rPr>
              <a:t>pangenome graph</a:t>
            </a:r>
            <a:r>
              <a:rPr lang="en-US" dirty="0">
                <a:latin typeface="Calibri" panose="020F0502020204030204" pitchFamily="34" charset="0"/>
                <a:ea typeface="Calibri" panose="020F0502020204030204" pitchFamily="34" charset="0"/>
                <a:cs typeface="Calibri" panose="020F0502020204030204" pitchFamily="34" charset="0"/>
              </a:rPr>
              <a:t>, where each path through the graph represents the genome of an individual. In this graph, shared sequences are represented as common paths, while variant sequences are represented as branches. This allows visualization of genomic similarities and differences across individuals, though constructing such graphs at </a:t>
            </a:r>
            <a:r>
              <a:rPr lang="en-US" b="1" dirty="0">
                <a:latin typeface="Calibri" panose="020F0502020204030204" pitchFamily="34" charset="0"/>
                <a:ea typeface="Calibri" panose="020F0502020204030204" pitchFamily="34" charset="0"/>
                <a:cs typeface="Calibri" panose="020F0502020204030204" pitchFamily="34" charset="0"/>
              </a:rPr>
              <a:t>single base pair resolution</a:t>
            </a:r>
            <a:r>
              <a:rPr lang="en-US" dirty="0">
                <a:latin typeface="Calibri" panose="020F0502020204030204" pitchFamily="34" charset="0"/>
                <a:ea typeface="Calibri" panose="020F0502020204030204" pitchFamily="34" charset="0"/>
                <a:cs typeface="Calibri" panose="020F0502020204030204" pitchFamily="34" charset="0"/>
              </a:rPr>
              <a:t> for entire genomes remains computationally challenging.</a:t>
            </a:r>
          </a:p>
        </p:txBody>
      </p:sp>
      <p:sp>
        <p:nvSpPr>
          <p:cNvPr id="5" name="Rectangle 3">
            <a:extLst>
              <a:ext uri="{FF2B5EF4-FFF2-40B4-BE49-F238E27FC236}">
                <a16:creationId xmlns:a16="http://schemas.microsoft.com/office/drawing/2014/main" id="{C3739BED-3B44-DD12-86C2-32BEEB10B0AA}"/>
              </a:ext>
            </a:extLst>
          </p:cNvPr>
          <p:cNvSpPr>
            <a:spLocks noChangeArrowheads="1"/>
          </p:cNvSpPr>
          <p:nvPr/>
        </p:nvSpPr>
        <p:spPr bwMode="auto">
          <a:xfrm>
            <a:off x="6708608" y="4392856"/>
            <a:ext cx="559585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gene-centric view</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focuses on regions of the genome that encode genes, simplifying the graph and reducing complexity by focusing on biologically important regions.</a:t>
            </a:r>
          </a:p>
        </p:txBody>
      </p:sp>
    </p:spTree>
    <p:extLst>
      <p:ext uri="{BB962C8B-B14F-4D97-AF65-F5344CB8AC3E}">
        <p14:creationId xmlns:p14="http://schemas.microsoft.com/office/powerpoint/2010/main" val="148673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Constructing a pangenome</a:t>
            </a:r>
          </a:p>
        </p:txBody>
      </p:sp>
      <p:pic>
        <p:nvPicPr>
          <p:cNvPr id="3" name="Picture 2" descr="Fig. 1">
            <a:extLst>
              <a:ext uri="{FF2B5EF4-FFF2-40B4-BE49-F238E27FC236}">
                <a16:creationId xmlns:a16="http://schemas.microsoft.com/office/drawing/2014/main" id="{49F8A1DE-866A-EEA3-7F1F-3FAB926C5E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481" r="41694"/>
          <a:stretch/>
        </p:blipFill>
        <p:spPr bwMode="auto">
          <a:xfrm>
            <a:off x="380556" y="902885"/>
            <a:ext cx="11430887"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16B0EE-A9D1-BCB6-772B-559F9AF2DDF6}"/>
              </a:ext>
            </a:extLst>
          </p:cNvPr>
          <p:cNvSpPr txBox="1"/>
          <p:nvPr/>
        </p:nvSpPr>
        <p:spPr>
          <a:xfrm>
            <a:off x="0" y="4811956"/>
            <a:ext cx="12192000" cy="923330"/>
          </a:xfrm>
          <a:prstGeom prst="rect">
            <a:avLst/>
          </a:prstGeom>
          <a:noFill/>
        </p:spPr>
        <p:txBody>
          <a:bodyPr wrap="square">
            <a:spAutoFit/>
          </a:bodyPr>
          <a:lstStyle/>
          <a:p>
            <a:pPr lvl="1"/>
            <a:r>
              <a:rPr lang="en-US" dirty="0">
                <a:latin typeface="Calibri" panose="020F0502020204030204" pitchFamily="34" charset="0"/>
                <a:ea typeface="Calibri" panose="020F0502020204030204" pitchFamily="34" charset="0"/>
                <a:cs typeface="Calibri" panose="020F0502020204030204" pitchFamily="34" charset="0"/>
              </a:rPr>
              <a:t>For population-scale studies, </a:t>
            </a:r>
            <a:r>
              <a:rPr lang="en-US" b="1" dirty="0">
                <a:latin typeface="Calibri" panose="020F0502020204030204" pitchFamily="34" charset="0"/>
                <a:ea typeface="Calibri" panose="020F0502020204030204" pitchFamily="34" charset="0"/>
                <a:cs typeface="Calibri" panose="020F0502020204030204" pitchFamily="34" charset="0"/>
              </a:rPr>
              <a:t>short-read sequencing data</a:t>
            </a:r>
            <a:r>
              <a:rPr lang="en-US" dirty="0">
                <a:latin typeface="Calibri" panose="020F0502020204030204" pitchFamily="34" charset="0"/>
                <a:ea typeface="Calibri" panose="020F0502020204030204" pitchFamily="34" charset="0"/>
                <a:cs typeface="Calibri" panose="020F0502020204030204" pitchFamily="34" charset="0"/>
              </a:rPr>
              <a:t> can be integrated with the pangenome by aligning these reads to the pangenome graph. This allows the detection of variants within populations using more cost-effective short-read data while leveraging the structural insights from the pangenome.</a:t>
            </a:r>
          </a:p>
        </p:txBody>
      </p:sp>
      <p:sp>
        <p:nvSpPr>
          <p:cNvPr id="8" name="TextBox 7">
            <a:extLst>
              <a:ext uri="{FF2B5EF4-FFF2-40B4-BE49-F238E27FC236}">
                <a16:creationId xmlns:a16="http://schemas.microsoft.com/office/drawing/2014/main" id="{995DDE72-5594-7F4E-28F7-2F3647C914D3}"/>
              </a:ext>
            </a:extLst>
          </p:cNvPr>
          <p:cNvSpPr txBox="1"/>
          <p:nvPr/>
        </p:nvSpPr>
        <p:spPr>
          <a:xfrm>
            <a:off x="854839" y="6188670"/>
            <a:ext cx="10295761" cy="400110"/>
          </a:xfrm>
          <a:prstGeom prst="rect">
            <a:avLst/>
          </a:prstGeom>
          <a:noFill/>
        </p:spPr>
        <p:txBody>
          <a:bodyPr wrap="square">
            <a:spAutoFit/>
          </a:bodyPr>
          <a:lstStyle/>
          <a:p>
            <a:pPr lvl="1" algn="ctr"/>
            <a:r>
              <a:rPr lang="en-US" sz="2000" dirty="0">
                <a:latin typeface="Calibri" panose="020F0502020204030204" pitchFamily="34" charset="0"/>
                <a:ea typeface="Calibri" panose="020F0502020204030204" pitchFamily="34" charset="0"/>
                <a:cs typeface="Calibri" panose="020F0502020204030204" pitchFamily="34" charset="0"/>
              </a:rPr>
              <a:t>Note: this is an open area of research, and this type of analysis is a computational challenge</a:t>
            </a:r>
          </a:p>
        </p:txBody>
      </p:sp>
    </p:spTree>
    <p:extLst>
      <p:ext uri="{BB962C8B-B14F-4D97-AF65-F5344CB8AC3E}">
        <p14:creationId xmlns:p14="http://schemas.microsoft.com/office/powerpoint/2010/main" val="331787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Constructing a pangenome</a:t>
            </a:r>
          </a:p>
        </p:txBody>
      </p:sp>
      <p:pic>
        <p:nvPicPr>
          <p:cNvPr id="2" name="Picture 2" descr="Fig. 1">
            <a:extLst>
              <a:ext uri="{FF2B5EF4-FFF2-40B4-BE49-F238E27FC236}">
                <a16:creationId xmlns:a16="http://schemas.microsoft.com/office/drawing/2014/main" id="{5CE35904-C2B6-AF46-5EF2-68AF9150AF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32" t="64788"/>
          <a:stretch/>
        </p:blipFill>
        <p:spPr bwMode="auto">
          <a:xfrm>
            <a:off x="1758165" y="1195195"/>
            <a:ext cx="9270428" cy="3524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C436A6ED-E157-D8BB-C2A3-129D58D2D744}"/>
              </a:ext>
            </a:extLst>
          </p:cNvPr>
          <p:cNvSpPr>
            <a:spLocks noChangeArrowheads="1"/>
          </p:cNvSpPr>
          <p:nvPr/>
        </p:nvSpPr>
        <p:spPr bwMode="auto">
          <a:xfrm>
            <a:off x="0" y="5371564"/>
            <a:ext cx="121850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core genome</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consists of genes or sequences shared by all individuals within a species, essential for basic functions, while the </a:t>
            </a:r>
            <a:r>
              <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dispensable genome</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(or accessory genome) includes genes that are present in only some individuals, contributing to genetic diversity and often associated with adaptive or agronomic traits</a:t>
            </a:r>
          </a:p>
        </p:txBody>
      </p:sp>
    </p:spTree>
    <p:extLst>
      <p:ext uri="{BB962C8B-B14F-4D97-AF65-F5344CB8AC3E}">
        <p14:creationId xmlns:p14="http://schemas.microsoft.com/office/powerpoint/2010/main" val="2725804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human pangenome</a:t>
            </a:r>
          </a:p>
        </p:txBody>
      </p:sp>
      <p:sp>
        <p:nvSpPr>
          <p:cNvPr id="13" name="TextBox 12">
            <a:extLst>
              <a:ext uri="{FF2B5EF4-FFF2-40B4-BE49-F238E27FC236}">
                <a16:creationId xmlns:a16="http://schemas.microsoft.com/office/drawing/2014/main" id="{ED865E2E-21BD-2610-ECBB-652E0C726DCF}"/>
              </a:ext>
            </a:extLst>
          </p:cNvPr>
          <p:cNvSpPr txBox="1"/>
          <p:nvPr/>
        </p:nvSpPr>
        <p:spPr>
          <a:xfrm>
            <a:off x="29339" y="902885"/>
            <a:ext cx="5663602" cy="461665"/>
          </a:xfrm>
          <a:prstGeom prst="rect">
            <a:avLst/>
          </a:prstGeom>
          <a:noFill/>
        </p:spPr>
        <p:txBody>
          <a:bodyPr wrap="none" rtlCol="0">
            <a:spAutoFit/>
          </a:bodyPr>
          <a:lstStyle/>
          <a:p>
            <a:r>
              <a:rPr lang="en-US" sz="2400" dirty="0"/>
              <a:t>The human pan-genome is not interesting</a:t>
            </a:r>
          </a:p>
        </p:txBody>
      </p:sp>
      <p:pic>
        <p:nvPicPr>
          <p:cNvPr id="23554" name="Picture 2" descr="Fig. 5">
            <a:extLst>
              <a:ext uri="{FF2B5EF4-FFF2-40B4-BE49-F238E27FC236}">
                <a16:creationId xmlns:a16="http://schemas.microsoft.com/office/drawing/2014/main" id="{08994F02-96C0-AF84-159D-5533E79DB6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76" t="32593" b="6314"/>
          <a:stretch/>
        </p:blipFill>
        <p:spPr bwMode="auto">
          <a:xfrm>
            <a:off x="5892800" y="902885"/>
            <a:ext cx="6139224" cy="58536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6CCD86-C5E3-6E91-6270-6D93D9ECC251}"/>
              </a:ext>
            </a:extLst>
          </p:cNvPr>
          <p:cNvSpPr txBox="1"/>
          <p:nvPr/>
        </p:nvSpPr>
        <p:spPr>
          <a:xfrm>
            <a:off x="159976" y="1988234"/>
            <a:ext cx="5140325" cy="3477875"/>
          </a:xfrm>
          <a:prstGeom prst="rect">
            <a:avLst/>
          </a:prstGeom>
          <a:noFill/>
        </p:spPr>
        <p:txBody>
          <a:bodyPr wrap="square">
            <a:spAutoFit/>
          </a:bodyPr>
          <a:lstStyle/>
          <a:p>
            <a:pPr>
              <a:spcAft>
                <a:spcPts val="1200"/>
              </a:spcAft>
            </a:pPr>
            <a:r>
              <a:rPr lang="en-US" sz="2000" b="0" i="0"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The human pangenome contains 47 phased, diploid assemblies from a cohort of genetically diverse individuals</a:t>
            </a:r>
          </a:p>
          <a:p>
            <a:pPr>
              <a:spcAft>
                <a:spcPts val="1200"/>
              </a:spcAft>
            </a:pPr>
            <a:r>
              <a:rPr lang="en-US" sz="2000" b="0" i="0" dirty="0">
                <a:solidFill>
                  <a:srgbClr val="222222"/>
                </a:solidFill>
                <a:effectLst/>
                <a:latin typeface="Harding"/>
              </a:rPr>
              <a:t>1,115 gene duplications relative to the existing reference GRCh38.</a:t>
            </a:r>
          </a:p>
          <a:p>
            <a:pPr>
              <a:spcAft>
                <a:spcPts val="1200"/>
              </a:spcAft>
            </a:pPr>
            <a:r>
              <a:rPr lang="en-US" sz="2000" dirty="0">
                <a:solidFill>
                  <a:srgbClr val="222222"/>
                </a:solidFill>
                <a:latin typeface="Harding"/>
              </a:rPr>
              <a:t>Using the dr</a:t>
            </a:r>
            <a:r>
              <a:rPr lang="en-US" sz="2000" b="0" i="0" dirty="0">
                <a:solidFill>
                  <a:srgbClr val="222222"/>
                </a:solidFill>
                <a:effectLst/>
                <a:latin typeface="Harding"/>
              </a:rPr>
              <a:t>aft pangenome to </a:t>
            </a:r>
            <a:r>
              <a:rPr lang="en-US" sz="2000" b="0" i="0" dirty="0" err="1">
                <a:solidFill>
                  <a:srgbClr val="222222"/>
                </a:solidFill>
                <a:effectLst/>
                <a:latin typeface="Harding"/>
              </a:rPr>
              <a:t>analyse</a:t>
            </a:r>
            <a:r>
              <a:rPr lang="en-US" sz="2000" b="0" i="0" dirty="0">
                <a:solidFill>
                  <a:srgbClr val="222222"/>
                </a:solidFill>
                <a:effectLst/>
                <a:latin typeface="Harding"/>
              </a:rPr>
              <a:t> short-read data reduced small variant discovery errors by 34% and increased the number of structural variants detected per haplotype by 104% compared with GRCh38-based workflows</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5FE7550-E5B5-9357-1E67-9B2CBF2A9D42}"/>
              </a:ext>
            </a:extLst>
          </p:cNvPr>
          <p:cNvSpPr txBox="1"/>
          <p:nvPr/>
        </p:nvSpPr>
        <p:spPr>
          <a:xfrm>
            <a:off x="3002576" y="6387227"/>
            <a:ext cx="2483824" cy="369332"/>
          </a:xfrm>
          <a:prstGeom prst="rect">
            <a:avLst/>
          </a:prstGeom>
          <a:noFill/>
        </p:spPr>
        <p:txBody>
          <a:bodyPr wrap="square">
            <a:spAutoFit/>
          </a:bodyPr>
          <a:lstStyle/>
          <a:p>
            <a:r>
              <a:rPr lang="en-US" sz="1800" b="0" i="0" dirty="0">
                <a:solidFill>
                  <a:srgbClr val="222222"/>
                </a:solidFill>
                <a:effectLst/>
                <a:latin typeface="Harding"/>
              </a:rPr>
              <a:t>Liao et al. 2023, Nature</a:t>
            </a:r>
            <a:endParaRPr lang="en-US" dirty="0"/>
          </a:p>
        </p:txBody>
      </p:sp>
    </p:spTree>
    <p:extLst>
      <p:ext uri="{BB962C8B-B14F-4D97-AF65-F5344CB8AC3E}">
        <p14:creationId xmlns:p14="http://schemas.microsoft.com/office/powerpoint/2010/main" val="259219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maize pan-genome</a:t>
            </a:r>
          </a:p>
        </p:txBody>
      </p:sp>
      <p:pic>
        <p:nvPicPr>
          <p:cNvPr id="2" name="Picture 2" descr="Page 5 : USDA ARS">
            <a:extLst>
              <a:ext uri="{FF2B5EF4-FFF2-40B4-BE49-F238E27FC236}">
                <a16:creationId xmlns:a16="http://schemas.microsoft.com/office/drawing/2014/main" id="{38B4607D-53C0-C2F0-E0C6-F916C7E8A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32" y="1414594"/>
            <a:ext cx="8208335" cy="45304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32DD2-0DB4-79CB-6627-A3DFD195D4AF}"/>
              </a:ext>
            </a:extLst>
          </p:cNvPr>
          <p:cNvSpPr>
            <a:spLocks noChangeArrowheads="1"/>
          </p:cNvSpPr>
          <p:nvPr/>
        </p:nvSpPr>
        <p:spPr bwMode="auto">
          <a:xfrm>
            <a:off x="76872" y="6052953"/>
            <a:ext cx="121151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maize NAM (Nested Association Mapping) population is a diverse set of recombinant inbred lines created by crossing 25 different maize inbred lines with a common reference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371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maize pan-genome</a:t>
            </a:r>
          </a:p>
        </p:txBody>
      </p:sp>
      <p:pic>
        <p:nvPicPr>
          <p:cNvPr id="21506" name="Picture 2">
            <a:extLst>
              <a:ext uri="{FF2B5EF4-FFF2-40B4-BE49-F238E27FC236}">
                <a16:creationId xmlns:a16="http://schemas.microsoft.com/office/drawing/2014/main" id="{74FB4E5B-AE5B-B02F-98E8-3C3A0B1CBC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 t="48611" r="52405" b="110"/>
          <a:stretch/>
        </p:blipFill>
        <p:spPr bwMode="auto">
          <a:xfrm>
            <a:off x="7021717" y="1336656"/>
            <a:ext cx="5170283" cy="41846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E588C2F-53CC-6C8C-FA2B-167F1F69B8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28" b="60110"/>
          <a:stretch/>
        </p:blipFill>
        <p:spPr bwMode="auto">
          <a:xfrm>
            <a:off x="29339" y="1592859"/>
            <a:ext cx="6458363" cy="39284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0C4B68-BC2A-3ED6-4A4F-C7C88A8D52DA}"/>
              </a:ext>
            </a:extLst>
          </p:cNvPr>
          <p:cNvSpPr txBox="1"/>
          <p:nvPr/>
        </p:nvSpPr>
        <p:spPr>
          <a:xfrm>
            <a:off x="616920" y="5724702"/>
            <a:ext cx="5283200" cy="923330"/>
          </a:xfrm>
          <a:prstGeom prst="rect">
            <a:avLst/>
          </a:prstGeom>
          <a:noFill/>
        </p:spPr>
        <p:txBody>
          <a:bodyPr wrap="square" rtlCol="0">
            <a:spAutoFit/>
          </a:bodyPr>
          <a:lstStyle/>
          <a:p>
            <a:pPr algn="ctr"/>
            <a:r>
              <a:rPr lang="en-US" dirty="0"/>
              <a:t>Each maize genome has an average of 40,621 genes</a:t>
            </a:r>
          </a:p>
          <a:p>
            <a:pPr algn="ctr"/>
            <a:r>
              <a:rPr lang="en-US" dirty="0"/>
              <a:t>The pan-genome has 103,033 genes, with the number plateauing as more genomes are added</a:t>
            </a:r>
          </a:p>
        </p:txBody>
      </p:sp>
      <p:sp>
        <p:nvSpPr>
          <p:cNvPr id="5" name="TextBox 4">
            <a:extLst>
              <a:ext uri="{FF2B5EF4-FFF2-40B4-BE49-F238E27FC236}">
                <a16:creationId xmlns:a16="http://schemas.microsoft.com/office/drawing/2014/main" id="{0734A862-40F3-3B6A-DF99-237DD962C7AD}"/>
              </a:ext>
            </a:extLst>
          </p:cNvPr>
          <p:cNvSpPr txBox="1"/>
          <p:nvPr/>
        </p:nvSpPr>
        <p:spPr>
          <a:xfrm>
            <a:off x="6738320" y="5705234"/>
            <a:ext cx="5283200" cy="923330"/>
          </a:xfrm>
          <a:prstGeom prst="rect">
            <a:avLst/>
          </a:prstGeom>
          <a:noFill/>
        </p:spPr>
        <p:txBody>
          <a:bodyPr wrap="square" rtlCol="0">
            <a:spAutoFit/>
          </a:bodyPr>
          <a:lstStyle/>
          <a:p>
            <a:pPr algn="ctr"/>
            <a:r>
              <a:rPr lang="en-US" dirty="0"/>
              <a:t>32,052 genes are core or nearly core (found in all/nearly all NAM lines)</a:t>
            </a:r>
          </a:p>
          <a:p>
            <a:pPr algn="ctr"/>
            <a:r>
              <a:rPr lang="en-US" dirty="0"/>
              <a:t>Most ‘dispensable’ genes are in only one genotype</a:t>
            </a:r>
          </a:p>
        </p:txBody>
      </p:sp>
    </p:spTree>
    <p:extLst>
      <p:ext uri="{BB962C8B-B14F-4D97-AF65-F5344CB8AC3E}">
        <p14:creationId xmlns:p14="http://schemas.microsoft.com/office/powerpoint/2010/main" val="14808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maize pan-genome</a:t>
            </a:r>
          </a:p>
        </p:txBody>
      </p:sp>
      <p:pic>
        <p:nvPicPr>
          <p:cNvPr id="3074" name="Picture 2">
            <a:extLst>
              <a:ext uri="{FF2B5EF4-FFF2-40B4-BE49-F238E27FC236}">
                <a16:creationId xmlns:a16="http://schemas.microsoft.com/office/drawing/2014/main" id="{E84FB5B1-DD33-2201-947C-2737734250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519"/>
          <a:stretch/>
        </p:blipFill>
        <p:spPr bwMode="auto">
          <a:xfrm>
            <a:off x="4192794" y="1771409"/>
            <a:ext cx="7999206" cy="42356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250B54-7F85-DC7A-93D5-39CFADC0AE33}"/>
              </a:ext>
            </a:extLst>
          </p:cNvPr>
          <p:cNvSpPr txBox="1"/>
          <p:nvPr/>
        </p:nvSpPr>
        <p:spPr>
          <a:xfrm>
            <a:off x="71644" y="1447315"/>
            <a:ext cx="4121150" cy="4247317"/>
          </a:xfrm>
          <a:prstGeom prst="rect">
            <a:avLst/>
          </a:prstGeom>
          <a:noFill/>
        </p:spPr>
        <p:txBody>
          <a:bodyPr wrap="square">
            <a:spAutoFit/>
          </a:bodyPr>
          <a:lstStyle/>
          <a:p>
            <a:pPr>
              <a:spcAft>
                <a:spcPts val="1200"/>
              </a:spcAft>
            </a:pP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Comparative analyses among the NAM genotypes to B73 revealed a cumulative total of 791,101 structural variants (SVs) &gt;100 bp in size.</a:t>
            </a:r>
          </a:p>
          <a:p>
            <a:pPr>
              <a:spcAft>
                <a:spcPts val="1200"/>
              </a:spcAft>
            </a:pP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Almost half (49.6%) of SVs were &lt;5 </a:t>
            </a:r>
            <a:r>
              <a:rPr lang="en-US" sz="20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kbp</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 size.</a:t>
            </a:r>
          </a:p>
          <a:p>
            <a:pPr>
              <a:spcAft>
                <a:spcPts val="1200"/>
              </a:spcAft>
            </a:pP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14.6-Mbp inversion on chromosome 5 in the CML52 and CML322 lines</a:t>
            </a:r>
          </a:p>
          <a:p>
            <a:pPr>
              <a:spcAft>
                <a:spcPts val="1200"/>
              </a:spcAft>
            </a:pPr>
            <a:r>
              <a:rPr lang="en-US" sz="2000" dirty="0">
                <a:solidFill>
                  <a:srgbClr val="333333"/>
                </a:solidFill>
                <a:latin typeface="Calibri" panose="020F0502020204030204" pitchFamily="34" charset="0"/>
                <a:ea typeface="Calibri" panose="020F0502020204030204" pitchFamily="34" charset="0"/>
                <a:cs typeface="Calibri" panose="020F0502020204030204" pitchFamily="34" charset="0"/>
              </a:rPr>
              <a:t>A</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very large reciprocal translocation (involving &gt;47 </a:t>
            </a:r>
            <a:r>
              <a:rPr lang="en-US" sz="20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Mbp</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of DNA) between the short arms of chromosomes 9 and 10 in Oh7B </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0419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do we quantify genetic variation? </a:t>
            </a:r>
          </a:p>
        </p:txBody>
      </p:sp>
      <p:pic>
        <p:nvPicPr>
          <p:cNvPr id="20482" name="Picture 2" descr="Fig. 3">
            <a:extLst>
              <a:ext uri="{FF2B5EF4-FFF2-40B4-BE49-F238E27FC236}">
                <a16:creationId xmlns:a16="http://schemas.microsoft.com/office/drawing/2014/main" id="{61697870-D7FC-FE8B-B56F-8C83AF6C0E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75" r="34263" b="31852"/>
          <a:stretch/>
        </p:blipFill>
        <p:spPr bwMode="auto">
          <a:xfrm>
            <a:off x="2312989" y="902885"/>
            <a:ext cx="7326312" cy="591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657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sz="2800" dirty="0">
                <a:solidFill>
                  <a:schemeClr val="bg1"/>
                </a:solidFill>
                <a:latin typeface="Montserrat" panose="00000500000000000000" pitchFamily="2" charset="0"/>
                <a:ea typeface="宋体" panose="02010600030101010101" pitchFamily="2" charset="-122"/>
                <a:cs typeface="Tahoma" panose="020B0604030504040204" pitchFamily="34" charset="0"/>
              </a:rPr>
              <a:t>90% of the Maize genome is transposable elements</a:t>
            </a:r>
          </a:p>
        </p:txBody>
      </p:sp>
      <p:sp>
        <p:nvSpPr>
          <p:cNvPr id="4" name="Rectangle 1">
            <a:extLst>
              <a:ext uri="{FF2B5EF4-FFF2-40B4-BE49-F238E27FC236}">
                <a16:creationId xmlns:a16="http://schemas.microsoft.com/office/drawing/2014/main" id="{89C50EB9-F904-1B99-ECAA-767DDD9D8621}"/>
              </a:ext>
            </a:extLst>
          </p:cNvPr>
          <p:cNvSpPr>
            <a:spLocks noChangeArrowheads="1"/>
          </p:cNvSpPr>
          <p:nvPr/>
        </p:nvSpPr>
        <p:spPr bwMode="auto">
          <a:xfrm>
            <a:off x="3976146" y="5987168"/>
            <a:ext cx="38913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dirty="0">
                <a:latin typeface="Calibri" panose="020F0502020204030204" pitchFamily="34" charset="0"/>
                <a:ea typeface="Calibri" panose="020F0502020204030204" pitchFamily="34" charset="0"/>
                <a:cs typeface="Calibri" panose="020F0502020204030204" pitchFamily="34" charset="0"/>
              </a:rPr>
              <a:t>Copy number of different transposable element families</a:t>
            </a:r>
            <a:endPar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5362" name="Picture 2">
            <a:extLst>
              <a:ext uri="{FF2B5EF4-FFF2-40B4-BE49-F238E27FC236}">
                <a16:creationId xmlns:a16="http://schemas.microsoft.com/office/drawing/2014/main" id="{ED84675A-E05B-F6AC-F05A-93061B8D80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0" t="3069"/>
          <a:stretch/>
        </p:blipFill>
        <p:spPr bwMode="auto">
          <a:xfrm>
            <a:off x="3976146" y="1262798"/>
            <a:ext cx="8127270" cy="45309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02C9DDEC-16C7-FB48-4879-C98F71A43AB9}"/>
              </a:ext>
            </a:extLst>
          </p:cNvPr>
          <p:cNvSpPr>
            <a:spLocks noChangeArrowheads="1"/>
          </p:cNvSpPr>
          <p:nvPr/>
        </p:nvSpPr>
        <p:spPr bwMode="auto">
          <a:xfrm>
            <a:off x="8300635" y="5976622"/>
            <a:ext cx="38913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dirty="0">
                <a:latin typeface="Calibri" panose="020F0502020204030204" pitchFamily="34" charset="0"/>
                <a:ea typeface="Calibri" panose="020F0502020204030204" pitchFamily="34" charset="0"/>
                <a:cs typeface="Calibri" panose="020F0502020204030204" pitchFamily="34" charset="0"/>
              </a:rPr>
              <a:t>Total size of TEs within the maize genome</a:t>
            </a:r>
            <a:endParaRPr kumimoji="0" lang="en-US" alt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F11750F-E5E7-142C-6CF5-DB4CB8916FD5}"/>
              </a:ext>
            </a:extLst>
          </p:cNvPr>
          <p:cNvSpPr txBox="1"/>
          <p:nvPr/>
        </p:nvSpPr>
        <p:spPr>
          <a:xfrm>
            <a:off x="9019278" y="841674"/>
            <a:ext cx="3172722" cy="338554"/>
          </a:xfrm>
          <a:prstGeom prst="rect">
            <a:avLst/>
          </a:prstGeom>
          <a:noFill/>
        </p:spPr>
        <p:txBody>
          <a:bodyPr wrap="square">
            <a:spAutoFit/>
          </a:bodyPr>
          <a:lstStyle/>
          <a:p>
            <a:pPr algn="ctr"/>
            <a:r>
              <a:rPr lang="en-US" altLang="en-US" sz="1600" dirty="0" err="1">
                <a:latin typeface="Calibri" panose="020F0502020204030204" pitchFamily="34" charset="0"/>
                <a:ea typeface="Calibri" panose="020F0502020204030204" pitchFamily="34" charset="0"/>
                <a:cs typeface="Calibri" panose="020F0502020204030204" pitchFamily="34" charset="0"/>
              </a:rPr>
              <a:t>Skitzer</a:t>
            </a:r>
            <a:r>
              <a:rPr lang="en-US" altLang="en-US" sz="1600" dirty="0">
                <a:latin typeface="Calibri" panose="020F0502020204030204" pitchFamily="34" charset="0"/>
                <a:ea typeface="Calibri" panose="020F0502020204030204" pitchFamily="34" charset="0"/>
                <a:cs typeface="Calibri" panose="020F0502020204030204" pitchFamily="34" charset="0"/>
              </a:rPr>
              <a:t> et al. 2021 </a:t>
            </a:r>
            <a:r>
              <a:rPr lang="en-US" altLang="en-US" sz="1600" dirty="0" err="1">
                <a:latin typeface="Calibri" panose="020F0502020204030204" pitchFamily="34" charset="0"/>
                <a:ea typeface="Calibri" panose="020F0502020204030204" pitchFamily="34" charset="0"/>
                <a:cs typeface="Calibri" panose="020F0502020204030204" pitchFamily="34" charset="0"/>
              </a:rPr>
              <a:t>PLoS</a:t>
            </a:r>
            <a:r>
              <a:rPr lang="en-US" altLang="en-US" sz="1600" dirty="0">
                <a:latin typeface="Calibri" panose="020F0502020204030204" pitchFamily="34" charset="0"/>
                <a:ea typeface="Calibri" panose="020F0502020204030204" pitchFamily="34" charset="0"/>
                <a:cs typeface="Calibri" panose="020F0502020204030204" pitchFamily="34" charset="0"/>
              </a:rPr>
              <a:t> Genetics</a:t>
            </a:r>
            <a:endParaRPr lang="en-US" sz="1600" dirty="0"/>
          </a:p>
        </p:txBody>
      </p:sp>
      <p:sp>
        <p:nvSpPr>
          <p:cNvPr id="5" name="TextBox 4">
            <a:extLst>
              <a:ext uri="{FF2B5EF4-FFF2-40B4-BE49-F238E27FC236}">
                <a16:creationId xmlns:a16="http://schemas.microsoft.com/office/drawing/2014/main" id="{04BBAF15-F4DB-A7EF-18E0-3C867987839D}"/>
              </a:ext>
            </a:extLst>
          </p:cNvPr>
          <p:cNvSpPr txBox="1"/>
          <p:nvPr/>
        </p:nvSpPr>
        <p:spPr>
          <a:xfrm>
            <a:off x="406400" y="2020179"/>
            <a:ext cx="3289300" cy="3016210"/>
          </a:xfrm>
          <a:prstGeom prst="rect">
            <a:avLst/>
          </a:prstGeom>
          <a:noFill/>
        </p:spPr>
        <p:txBody>
          <a:bodyPr wrap="square">
            <a:spAutoFit/>
          </a:bodyPr>
          <a:lstStyle/>
          <a:p>
            <a:pPr>
              <a:spcAft>
                <a:spcPts val="1200"/>
              </a:spcAft>
            </a:pP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 total of 27,228 TE families were included in the pan-genome TE library, of which 59.7% were present in all 26 NAM founders, and 2.5% were specific to one genome</a:t>
            </a:r>
          </a:p>
          <a:p>
            <a:pPr>
              <a:spcAft>
                <a:spcPts val="1200"/>
              </a:spcAft>
            </a:pPr>
            <a:r>
              <a:rPr lang="en-US" sz="2000" dirty="0">
                <a:solidFill>
                  <a:srgbClr val="333333"/>
                </a:solidFill>
                <a:latin typeface="Calibri" panose="020F0502020204030204" pitchFamily="34" charset="0"/>
                <a:ea typeface="Calibri" panose="020F0502020204030204" pitchFamily="34" charset="0"/>
                <a:cs typeface="Calibri" panose="020F0502020204030204" pitchFamily="34" charset="0"/>
              </a:rPr>
              <a:t>Each NAM founder has 10s of thousands of unique TE insertions</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6803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4" name="Picture 3">
            <a:extLst>
              <a:ext uri="{FF2B5EF4-FFF2-40B4-BE49-F238E27FC236}">
                <a16:creationId xmlns:a16="http://schemas.microsoft.com/office/drawing/2014/main" id="{C1198CF0-E086-AD90-323B-198C20696EFC}"/>
              </a:ext>
            </a:extLst>
          </p:cNvPr>
          <p:cNvPicPr>
            <a:picLocks noChangeAspect="1"/>
          </p:cNvPicPr>
          <p:nvPr/>
        </p:nvPicPr>
        <p:blipFill>
          <a:blip r:embed="rId2"/>
          <a:stretch>
            <a:fillRect/>
          </a:stretch>
        </p:blipFill>
        <p:spPr>
          <a:xfrm>
            <a:off x="914631" y="1762114"/>
            <a:ext cx="10362737" cy="3775086"/>
          </a:xfrm>
          <a:prstGeom prst="rect">
            <a:avLst/>
          </a:prstGeom>
        </p:spPr>
      </p:pic>
    </p:spTree>
    <p:extLst>
      <p:ext uri="{BB962C8B-B14F-4D97-AF65-F5344CB8AC3E}">
        <p14:creationId xmlns:p14="http://schemas.microsoft.com/office/powerpoint/2010/main" val="80598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much variation is there within the genome? </a:t>
            </a:r>
          </a:p>
        </p:txBody>
      </p:sp>
      <p:sp>
        <p:nvSpPr>
          <p:cNvPr id="13" name="TextBox 12">
            <a:extLst>
              <a:ext uri="{FF2B5EF4-FFF2-40B4-BE49-F238E27FC236}">
                <a16:creationId xmlns:a16="http://schemas.microsoft.com/office/drawing/2014/main" id="{ED865E2E-21BD-2610-ECBB-652E0C726DCF}"/>
              </a:ext>
            </a:extLst>
          </p:cNvPr>
          <p:cNvSpPr txBox="1"/>
          <p:nvPr/>
        </p:nvSpPr>
        <p:spPr>
          <a:xfrm>
            <a:off x="2330408" y="945171"/>
            <a:ext cx="7546168" cy="461665"/>
          </a:xfrm>
          <a:prstGeom prst="rect">
            <a:avLst/>
          </a:prstGeom>
          <a:noFill/>
        </p:spPr>
        <p:txBody>
          <a:bodyPr wrap="none" rtlCol="0">
            <a:spAutoFit/>
          </a:bodyPr>
          <a:lstStyle/>
          <a:p>
            <a:r>
              <a:rPr lang="en-US" sz="2400" dirty="0"/>
              <a:t>How similar are the human and Chimpanzee genomes? </a:t>
            </a:r>
          </a:p>
        </p:txBody>
      </p:sp>
      <p:sp>
        <p:nvSpPr>
          <p:cNvPr id="3" name="TextBox 2">
            <a:extLst>
              <a:ext uri="{FF2B5EF4-FFF2-40B4-BE49-F238E27FC236}">
                <a16:creationId xmlns:a16="http://schemas.microsoft.com/office/drawing/2014/main" id="{DB6B2494-EE4A-090C-C3F6-7EDDAB7CDC9C}"/>
              </a:ext>
            </a:extLst>
          </p:cNvPr>
          <p:cNvSpPr txBox="1"/>
          <p:nvPr/>
        </p:nvSpPr>
        <p:spPr>
          <a:xfrm>
            <a:off x="164934" y="2095654"/>
            <a:ext cx="6182703" cy="3749168"/>
          </a:xfrm>
          <a:prstGeom prst="rect">
            <a:avLst/>
          </a:prstGeom>
          <a:noFill/>
        </p:spPr>
        <p:txBody>
          <a:bodyPr wrap="square">
            <a:spAutoFit/>
          </a:bodyPr>
          <a:lstStyle/>
          <a:p>
            <a:pPr marL="0" marR="0" algn="ctr">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Humans</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46 chromosomes. Chromosome 2 was formed by fusion of two ancestral chromosomes.</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Large pericentric inversions in chromosomes 1 and 18</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Deletion of 510 conserved regions.</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134 genes increased copy numbers, 6 decreased</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Alu (repeats): ~ 5000 unique copies</a:t>
            </a:r>
          </a:p>
        </p:txBody>
      </p:sp>
      <p:sp>
        <p:nvSpPr>
          <p:cNvPr id="5" name="TextBox 4">
            <a:extLst>
              <a:ext uri="{FF2B5EF4-FFF2-40B4-BE49-F238E27FC236}">
                <a16:creationId xmlns:a16="http://schemas.microsoft.com/office/drawing/2014/main" id="{D302D8F4-3B08-DB4C-96C4-DFDE50A33F3D}"/>
              </a:ext>
            </a:extLst>
          </p:cNvPr>
          <p:cNvSpPr txBox="1"/>
          <p:nvPr/>
        </p:nvSpPr>
        <p:spPr>
          <a:xfrm>
            <a:off x="6347637" y="2038056"/>
            <a:ext cx="5837416" cy="4144340"/>
          </a:xfrm>
          <a:prstGeom prst="rect">
            <a:avLst/>
          </a:prstGeom>
          <a:noFill/>
        </p:spPr>
        <p:txBody>
          <a:bodyPr wrap="square">
            <a:spAutoFit/>
          </a:bodyPr>
          <a:lstStyle/>
          <a:p>
            <a:pPr marL="0" marR="0" algn="ctr">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Chimpanzees</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48 chromosomes, including chromosomes 2a and 2b</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Large pericentric inversions in chromosomes 4, 5, 9, 12, 15–17</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Deletion of 334 conserved regions</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37 genes increased copy numbers, 15 – decreased</a:t>
            </a:r>
          </a:p>
          <a:p>
            <a:pPr marL="0" marR="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Alu (repeats): ~ 1500 unique copies</a:t>
            </a:r>
          </a:p>
        </p:txBody>
      </p:sp>
      <p:sp>
        <p:nvSpPr>
          <p:cNvPr id="8" name="TextBox 7">
            <a:extLst>
              <a:ext uri="{FF2B5EF4-FFF2-40B4-BE49-F238E27FC236}">
                <a16:creationId xmlns:a16="http://schemas.microsoft.com/office/drawing/2014/main" id="{B8C68FE2-2918-C7AA-41D0-CD97EC9232CF}"/>
              </a:ext>
            </a:extLst>
          </p:cNvPr>
          <p:cNvSpPr txBox="1"/>
          <p:nvPr/>
        </p:nvSpPr>
        <p:spPr>
          <a:xfrm>
            <a:off x="4375404" y="1454955"/>
            <a:ext cx="3773597" cy="461665"/>
          </a:xfrm>
          <a:prstGeom prst="rect">
            <a:avLst/>
          </a:prstGeom>
          <a:noFill/>
        </p:spPr>
        <p:txBody>
          <a:bodyPr wrap="none" rtlCol="0">
            <a:spAutoFit/>
          </a:bodyPr>
          <a:lstStyle/>
          <a:p>
            <a:r>
              <a:rPr lang="en-US" sz="2400" dirty="0"/>
              <a:t>98.8% sequence homology</a:t>
            </a:r>
          </a:p>
        </p:txBody>
      </p:sp>
    </p:spTree>
    <p:extLst>
      <p:ext uri="{BB962C8B-B14F-4D97-AF65-F5344CB8AC3E}">
        <p14:creationId xmlns:p14="http://schemas.microsoft.com/office/powerpoint/2010/main" val="33483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much variation is there within the genome? </a:t>
            </a:r>
          </a:p>
        </p:txBody>
      </p:sp>
      <p:sp>
        <p:nvSpPr>
          <p:cNvPr id="13" name="TextBox 12">
            <a:extLst>
              <a:ext uri="{FF2B5EF4-FFF2-40B4-BE49-F238E27FC236}">
                <a16:creationId xmlns:a16="http://schemas.microsoft.com/office/drawing/2014/main" id="{ED865E2E-21BD-2610-ECBB-652E0C726DCF}"/>
              </a:ext>
            </a:extLst>
          </p:cNvPr>
          <p:cNvSpPr txBox="1"/>
          <p:nvPr/>
        </p:nvSpPr>
        <p:spPr>
          <a:xfrm>
            <a:off x="3218232" y="899824"/>
            <a:ext cx="5777928" cy="461665"/>
          </a:xfrm>
          <a:prstGeom prst="rect">
            <a:avLst/>
          </a:prstGeom>
          <a:noFill/>
        </p:spPr>
        <p:txBody>
          <a:bodyPr wrap="none" rtlCol="0">
            <a:spAutoFit/>
          </a:bodyPr>
          <a:lstStyle/>
          <a:p>
            <a:r>
              <a:rPr lang="en-US" sz="2400" dirty="0"/>
              <a:t>How similar are different maize genomes? </a:t>
            </a:r>
          </a:p>
        </p:txBody>
      </p:sp>
      <p:pic>
        <p:nvPicPr>
          <p:cNvPr id="2" name="Picture 2" descr="Page 5 : USDA ARS">
            <a:extLst>
              <a:ext uri="{FF2B5EF4-FFF2-40B4-BE49-F238E27FC236}">
                <a16:creationId xmlns:a16="http://schemas.microsoft.com/office/drawing/2014/main" id="{38B4607D-53C0-C2F0-E0C6-F916C7E8A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32" y="1414594"/>
            <a:ext cx="8208335" cy="45304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A32DD2-0DB4-79CB-6627-A3DFD195D4AF}"/>
              </a:ext>
            </a:extLst>
          </p:cNvPr>
          <p:cNvSpPr>
            <a:spLocks noChangeArrowheads="1"/>
          </p:cNvSpPr>
          <p:nvPr/>
        </p:nvSpPr>
        <p:spPr bwMode="auto">
          <a:xfrm>
            <a:off x="76872" y="6052953"/>
            <a:ext cx="121151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maize NAM (Nested Association Mapping) population is a diverse set of recombinant inbred lines created by crossing 25 different maize inbred lines with a common reference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287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much variation is there within the genome? </a:t>
            </a:r>
          </a:p>
        </p:txBody>
      </p:sp>
      <p:sp>
        <p:nvSpPr>
          <p:cNvPr id="13" name="TextBox 12">
            <a:extLst>
              <a:ext uri="{FF2B5EF4-FFF2-40B4-BE49-F238E27FC236}">
                <a16:creationId xmlns:a16="http://schemas.microsoft.com/office/drawing/2014/main" id="{ED865E2E-21BD-2610-ECBB-652E0C726DCF}"/>
              </a:ext>
            </a:extLst>
          </p:cNvPr>
          <p:cNvSpPr txBox="1"/>
          <p:nvPr/>
        </p:nvSpPr>
        <p:spPr>
          <a:xfrm>
            <a:off x="3218232" y="1021371"/>
            <a:ext cx="5777928" cy="461665"/>
          </a:xfrm>
          <a:prstGeom prst="rect">
            <a:avLst/>
          </a:prstGeom>
          <a:noFill/>
        </p:spPr>
        <p:txBody>
          <a:bodyPr wrap="none" rtlCol="0">
            <a:spAutoFit/>
          </a:bodyPr>
          <a:lstStyle/>
          <a:p>
            <a:r>
              <a:rPr lang="en-US" sz="2400" dirty="0"/>
              <a:t>How similar are different maize genomes? </a:t>
            </a:r>
          </a:p>
        </p:txBody>
      </p:sp>
      <p:sp>
        <p:nvSpPr>
          <p:cNvPr id="3" name="TextBox 2">
            <a:extLst>
              <a:ext uri="{FF2B5EF4-FFF2-40B4-BE49-F238E27FC236}">
                <a16:creationId xmlns:a16="http://schemas.microsoft.com/office/drawing/2014/main" id="{DB6B2494-EE4A-090C-C3F6-7EDDAB7CDC9C}"/>
              </a:ext>
            </a:extLst>
          </p:cNvPr>
          <p:cNvSpPr txBox="1"/>
          <p:nvPr/>
        </p:nvSpPr>
        <p:spPr>
          <a:xfrm>
            <a:off x="209384" y="2260754"/>
            <a:ext cx="11371392" cy="1963294"/>
          </a:xfrm>
          <a:prstGeom prst="rect">
            <a:avLst/>
          </a:prstGeom>
          <a:noFill/>
        </p:spPr>
        <p:txBody>
          <a:bodyPr wrap="square">
            <a:spAutoFit/>
          </a:bodyPr>
          <a:lstStyle/>
          <a:p>
            <a:pPr marL="0" marR="0" algn="ctr">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Only 58% of maize genes are ‘core’, </a:t>
            </a:r>
            <a:r>
              <a:rPr lang="en-US" sz="2400" kern="100" dirty="0">
                <a:latin typeface="Calibri" panose="020F0502020204030204" pitchFamily="34" charset="0"/>
                <a:ea typeface="Calibri" panose="020F0502020204030204" pitchFamily="34" charset="0"/>
                <a:cs typeface="Times New Roman" panose="02020603050405020304" pitchFamily="18" charset="0"/>
              </a:rPr>
              <a:t>or conserved across all accessions</a:t>
            </a:r>
          </a:p>
          <a:p>
            <a:pPr marL="0" marR="0" algn="ctr">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Only 60% of transposable element families are conserved across maize diversity</a:t>
            </a:r>
          </a:p>
          <a:p>
            <a:pPr marL="0" marR="0" algn="ctr">
              <a:lnSpc>
                <a:spcPct val="107000"/>
              </a:lnSpc>
              <a:spcBef>
                <a:spcPts val="0"/>
              </a:spcBef>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Most transposable elements are specific to one inbred line</a:t>
            </a:r>
          </a:p>
          <a:p>
            <a:pPr marL="0" marR="0" algn="ctr">
              <a:lnSpc>
                <a:spcPct val="107000"/>
              </a:lnSpc>
              <a:spcBef>
                <a:spcPts val="0"/>
              </a:spcBef>
              <a:spcAft>
                <a:spcPts val="800"/>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791,101 large structural variants (&gt; 100 bp) across the 26 maize NAM founders</a:t>
            </a:r>
          </a:p>
        </p:txBody>
      </p:sp>
      <p:sp>
        <p:nvSpPr>
          <p:cNvPr id="4" name="TextBox 3">
            <a:extLst>
              <a:ext uri="{FF2B5EF4-FFF2-40B4-BE49-F238E27FC236}">
                <a16:creationId xmlns:a16="http://schemas.microsoft.com/office/drawing/2014/main" id="{5798D844-A7FF-BFB8-C963-A3A5A3E71C07}"/>
              </a:ext>
            </a:extLst>
          </p:cNvPr>
          <p:cNvSpPr txBox="1"/>
          <p:nvPr/>
        </p:nvSpPr>
        <p:spPr>
          <a:xfrm>
            <a:off x="1885617" y="5512676"/>
            <a:ext cx="8018926" cy="461665"/>
          </a:xfrm>
          <a:prstGeom prst="rect">
            <a:avLst/>
          </a:prstGeom>
          <a:noFill/>
        </p:spPr>
        <p:txBody>
          <a:bodyPr wrap="none" rtlCol="0">
            <a:spAutoFit/>
          </a:bodyPr>
          <a:lstStyle/>
          <a:p>
            <a:r>
              <a:rPr lang="en-US" sz="2400" dirty="0"/>
              <a:t>How to we identify and quantify this variation within plants? </a:t>
            </a:r>
          </a:p>
        </p:txBody>
      </p:sp>
    </p:spTree>
    <p:extLst>
      <p:ext uri="{BB962C8B-B14F-4D97-AF65-F5344CB8AC3E}">
        <p14:creationId xmlns:p14="http://schemas.microsoft.com/office/powerpoint/2010/main" val="137644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 step back in time, how did we measure genetic variation? </a:t>
            </a:r>
          </a:p>
        </p:txBody>
      </p:sp>
      <p:sp>
        <p:nvSpPr>
          <p:cNvPr id="2" name="TextBox 1">
            <a:extLst>
              <a:ext uri="{FF2B5EF4-FFF2-40B4-BE49-F238E27FC236}">
                <a16:creationId xmlns:a16="http://schemas.microsoft.com/office/drawing/2014/main" id="{FF1B858F-500F-91BD-8DDC-29F1BD857CDF}"/>
              </a:ext>
            </a:extLst>
          </p:cNvPr>
          <p:cNvSpPr txBox="1"/>
          <p:nvPr/>
        </p:nvSpPr>
        <p:spPr>
          <a:xfrm>
            <a:off x="476085" y="1857234"/>
            <a:ext cx="4845215" cy="4026552"/>
          </a:xfrm>
          <a:prstGeom prst="rect">
            <a:avLst/>
          </a:prstGeom>
          <a:noFill/>
        </p:spPr>
        <p:txBody>
          <a:bodyPr wrap="square">
            <a:spAutoFit/>
          </a:bodyPr>
          <a:lstStyle/>
          <a:p>
            <a:pPr marL="0" marR="0" algn="ctr">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In allozyme analysis, proteins from different individuals are separated based on their movement through a gel in response to an electric current. Since slight changes in the amino acid sequence (due to different alleles) can alter the charge or shape of a protein, we can detect genetic diversity by observing the movement of proteins in the gel.</a:t>
            </a: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172" name="Picture 4" descr="figure 1">
            <a:extLst>
              <a:ext uri="{FF2B5EF4-FFF2-40B4-BE49-F238E27FC236}">
                <a16:creationId xmlns:a16="http://schemas.microsoft.com/office/drawing/2014/main" id="{25F5515F-9798-314C-3040-386D0BC323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018" b="14445"/>
          <a:stretch/>
        </p:blipFill>
        <p:spPr bwMode="auto">
          <a:xfrm>
            <a:off x="6050046" y="1809750"/>
            <a:ext cx="5841301" cy="3949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B7AB6-2E16-8404-1582-7E4A4BD4E8F0}"/>
              </a:ext>
            </a:extLst>
          </p:cNvPr>
          <p:cNvSpPr txBox="1"/>
          <p:nvPr/>
        </p:nvSpPr>
        <p:spPr>
          <a:xfrm>
            <a:off x="29339" y="974214"/>
            <a:ext cx="5841301" cy="523220"/>
          </a:xfrm>
          <a:prstGeom prst="rect">
            <a:avLst/>
          </a:prstGeom>
          <a:noFill/>
        </p:spPr>
        <p:txBody>
          <a:bodyPr wrap="square">
            <a:spAutoFit/>
          </a:bodyPr>
          <a:lstStyle/>
          <a:p>
            <a:r>
              <a:rPr lang="en-US" sz="2800" kern="100" dirty="0">
                <a:latin typeface="Calibri" panose="020F0502020204030204" pitchFamily="34" charset="0"/>
                <a:ea typeface="Calibri" panose="020F0502020204030204" pitchFamily="34" charset="0"/>
                <a:cs typeface="Times New Roman" panose="02020603050405020304" pitchFamily="18" charset="0"/>
              </a:rPr>
              <a:t>A</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llozyme variation (1980s-early 2000s)</a:t>
            </a:r>
            <a:endParaRPr lang="en-US" sz="2800" dirty="0"/>
          </a:p>
        </p:txBody>
      </p:sp>
    </p:spTree>
    <p:extLst>
      <p:ext uri="{BB962C8B-B14F-4D97-AF65-F5344CB8AC3E}">
        <p14:creationId xmlns:p14="http://schemas.microsoft.com/office/powerpoint/2010/main" val="157008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 step back in time, how did we measure genetic variation? </a:t>
            </a:r>
          </a:p>
        </p:txBody>
      </p:sp>
      <p:sp>
        <p:nvSpPr>
          <p:cNvPr id="2" name="TextBox 1">
            <a:extLst>
              <a:ext uri="{FF2B5EF4-FFF2-40B4-BE49-F238E27FC236}">
                <a16:creationId xmlns:a16="http://schemas.microsoft.com/office/drawing/2014/main" id="{FF1B858F-500F-91BD-8DDC-29F1BD857CDF}"/>
              </a:ext>
            </a:extLst>
          </p:cNvPr>
          <p:cNvSpPr txBox="1"/>
          <p:nvPr/>
        </p:nvSpPr>
        <p:spPr>
          <a:xfrm>
            <a:off x="234951" y="1670204"/>
            <a:ext cx="5981700" cy="4629985"/>
          </a:xfrm>
          <a:prstGeom prst="rect">
            <a:avLst/>
          </a:prstGeom>
          <a:noFill/>
        </p:spPr>
        <p:txBody>
          <a:bodyPr wrap="square">
            <a:spAutoFit/>
          </a:bodyPr>
          <a:lstStyle/>
          <a:p>
            <a:pPr marL="0" marR="0" algn="ctr">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Restriction fragment length polymorphisms (RFLPs) are variations in DNA sequences that result in different fragment lengths when DNA is cut with specific restriction enzymes, often used as markers for genetic mapping.</a:t>
            </a:r>
          </a:p>
          <a:p>
            <a:pPr marL="0" marR="0" algn="ctr">
              <a:lnSpc>
                <a:spcPct val="107000"/>
              </a:lnSpc>
              <a:spcBef>
                <a:spcPts val="0"/>
              </a:spcBef>
              <a:spcAft>
                <a:spcPts val="800"/>
              </a:spcAft>
            </a:pP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2400" dirty="0"/>
              <a:t>AFLPs (Amplified Fragment Length Polymorphisms) are a genetic marker technique that involves cutting genomic DNA with restriction enzymes, then selectively amplifying fragments using PCR.</a:t>
            </a: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886B7AB6-2E16-8404-1582-7E4A4BD4E8F0}"/>
              </a:ext>
            </a:extLst>
          </p:cNvPr>
          <p:cNvSpPr txBox="1"/>
          <p:nvPr/>
        </p:nvSpPr>
        <p:spPr>
          <a:xfrm>
            <a:off x="29339" y="974214"/>
            <a:ext cx="5841301" cy="523220"/>
          </a:xfrm>
          <a:prstGeom prst="rect">
            <a:avLst/>
          </a:prstGeom>
          <a:noFill/>
        </p:spPr>
        <p:txBody>
          <a:bodyPr wrap="square">
            <a:spAutoFit/>
          </a:bodyPr>
          <a:lstStyle/>
          <a:p>
            <a:r>
              <a:rPr lang="en-US" sz="2800" kern="100" dirty="0">
                <a:latin typeface="Calibri" panose="020F0502020204030204" pitchFamily="34" charset="0"/>
                <a:ea typeface="Calibri" panose="020F0502020204030204" pitchFamily="34" charset="0"/>
                <a:cs typeface="Times New Roman" panose="02020603050405020304" pitchFamily="18" charset="0"/>
              </a:rPr>
              <a:t>DNA</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based markers (1980s-present)</a:t>
            </a:r>
            <a:endParaRPr lang="en-US" sz="2800" dirty="0"/>
          </a:p>
        </p:txBody>
      </p:sp>
      <p:pic>
        <p:nvPicPr>
          <p:cNvPr id="10243" name="Picture 3" descr="Mapping AFLP markers associated with subspecific differentiation of Oryza  sativa (rice) and an investigation of segregation distortion | Heredity">
            <a:extLst>
              <a:ext uri="{FF2B5EF4-FFF2-40B4-BE49-F238E27FC236}">
                <a16:creationId xmlns:a16="http://schemas.microsoft.com/office/drawing/2014/main" id="{3E5D7724-9514-75F9-1AF5-01E9ACC8C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9406" y="902885"/>
            <a:ext cx="5033962" cy="571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64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Types of variation in the genome</a:t>
            </a:r>
          </a:p>
        </p:txBody>
      </p:sp>
      <p:sp>
        <p:nvSpPr>
          <p:cNvPr id="13" name="TextBox 12">
            <a:extLst>
              <a:ext uri="{FF2B5EF4-FFF2-40B4-BE49-F238E27FC236}">
                <a16:creationId xmlns:a16="http://schemas.microsoft.com/office/drawing/2014/main" id="{ED865E2E-21BD-2610-ECBB-652E0C726DCF}"/>
              </a:ext>
            </a:extLst>
          </p:cNvPr>
          <p:cNvSpPr txBox="1"/>
          <p:nvPr/>
        </p:nvSpPr>
        <p:spPr>
          <a:xfrm>
            <a:off x="539750" y="3726153"/>
            <a:ext cx="4427167" cy="2677656"/>
          </a:xfrm>
          <a:prstGeom prst="rect">
            <a:avLst/>
          </a:prstGeom>
          <a:noFill/>
        </p:spPr>
        <p:txBody>
          <a:bodyPr wrap="square" rtlCol="0">
            <a:sp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SNPs</a:t>
            </a:r>
            <a:r>
              <a:rPr lang="en-US" sz="2400" dirty="0">
                <a:latin typeface="Calibri" panose="020F0502020204030204" pitchFamily="34" charset="0"/>
                <a:ea typeface="Calibri" panose="020F0502020204030204" pitchFamily="34" charset="0"/>
                <a:cs typeface="Calibri" panose="020F0502020204030204" pitchFamily="34" charset="0"/>
              </a:rPr>
              <a:t> (Single Nucleotide Polymorphisms) are single base-pair changes in the DNA sequence that can occur at specific positions within the genome, serving as highly informative genetic markers.</a:t>
            </a:r>
          </a:p>
        </p:txBody>
      </p:sp>
      <p:pic>
        <p:nvPicPr>
          <p:cNvPr id="3" name="Picture 2">
            <a:extLst>
              <a:ext uri="{FF2B5EF4-FFF2-40B4-BE49-F238E27FC236}">
                <a16:creationId xmlns:a16="http://schemas.microsoft.com/office/drawing/2014/main" id="{541AFB85-0F60-C285-42E0-2A78EF4D84AB}"/>
              </a:ext>
            </a:extLst>
          </p:cNvPr>
          <p:cNvPicPr>
            <a:picLocks noChangeAspect="1"/>
          </p:cNvPicPr>
          <p:nvPr/>
        </p:nvPicPr>
        <p:blipFill>
          <a:blip r:embed="rId2"/>
          <a:srcRect t="17096" r="33251" b="4027"/>
          <a:stretch/>
        </p:blipFill>
        <p:spPr>
          <a:xfrm>
            <a:off x="1831173" y="1050948"/>
            <a:ext cx="5795177" cy="2425700"/>
          </a:xfrm>
          <a:prstGeom prst="rect">
            <a:avLst/>
          </a:prstGeom>
        </p:spPr>
      </p:pic>
      <p:sp>
        <p:nvSpPr>
          <p:cNvPr id="8" name="TextBox 7">
            <a:extLst>
              <a:ext uri="{FF2B5EF4-FFF2-40B4-BE49-F238E27FC236}">
                <a16:creationId xmlns:a16="http://schemas.microsoft.com/office/drawing/2014/main" id="{18F5D7D9-6066-D201-C018-37FE860312BB}"/>
              </a:ext>
            </a:extLst>
          </p:cNvPr>
          <p:cNvSpPr txBox="1"/>
          <p:nvPr/>
        </p:nvSpPr>
        <p:spPr>
          <a:xfrm>
            <a:off x="7670800" y="3726152"/>
            <a:ext cx="3981450" cy="2677656"/>
          </a:xfrm>
          <a:prstGeom prst="rect">
            <a:avLst/>
          </a:prstGeom>
          <a:noFill/>
        </p:spPr>
        <p:txBody>
          <a:bodyPr wrap="square">
            <a:sp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Indels</a:t>
            </a:r>
            <a:r>
              <a:rPr lang="en-US" sz="2400" dirty="0">
                <a:latin typeface="Calibri" panose="020F0502020204030204" pitchFamily="34" charset="0"/>
                <a:ea typeface="Calibri" panose="020F0502020204030204" pitchFamily="34" charset="0"/>
                <a:cs typeface="Calibri" panose="020F0502020204030204" pitchFamily="34" charset="0"/>
              </a:rPr>
              <a:t> (Insertions and Deletions) are small segments of DNA that are either inserted or deleted from the genome, causing variations in the length of sequences between individuals.</a:t>
            </a:r>
          </a:p>
        </p:txBody>
      </p:sp>
      <p:pic>
        <p:nvPicPr>
          <p:cNvPr id="9" name="Picture 8">
            <a:extLst>
              <a:ext uri="{FF2B5EF4-FFF2-40B4-BE49-F238E27FC236}">
                <a16:creationId xmlns:a16="http://schemas.microsoft.com/office/drawing/2014/main" id="{525AB8CB-320E-057B-3348-03014E4ACEDE}"/>
              </a:ext>
            </a:extLst>
          </p:cNvPr>
          <p:cNvPicPr>
            <a:picLocks noChangeAspect="1"/>
          </p:cNvPicPr>
          <p:nvPr/>
        </p:nvPicPr>
        <p:blipFill>
          <a:blip r:embed="rId2"/>
          <a:srcRect l="66749" t="17096" b="4027"/>
          <a:stretch/>
        </p:blipFill>
        <p:spPr>
          <a:xfrm>
            <a:off x="7626350" y="1050948"/>
            <a:ext cx="2886877" cy="2425700"/>
          </a:xfrm>
          <a:prstGeom prst="rect">
            <a:avLst/>
          </a:prstGeom>
        </p:spPr>
      </p:pic>
    </p:spTree>
    <p:extLst>
      <p:ext uri="{BB962C8B-B14F-4D97-AF65-F5344CB8AC3E}">
        <p14:creationId xmlns:p14="http://schemas.microsoft.com/office/powerpoint/2010/main" val="17177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6223</TotalTime>
  <Words>1915</Words>
  <Application>Microsoft Office PowerPoint</Application>
  <PresentationFormat>Widescreen</PresentationFormat>
  <Paragraphs>128</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Calibri</vt:lpstr>
      <vt:lpstr>Harding</vt:lpstr>
      <vt:lpstr>Montserrat</vt:lpstr>
      <vt:lpstr>Wingdings</vt:lpstr>
      <vt:lpstr>Office Theme</vt:lpstr>
      <vt:lpstr>Pan genomics and capturing genome variation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24</cp:revision>
  <dcterms:created xsi:type="dcterms:W3CDTF">2024-07-30T02:11:43Z</dcterms:created>
  <dcterms:modified xsi:type="dcterms:W3CDTF">2024-10-14T14:02:31Z</dcterms:modified>
</cp:coreProperties>
</file>